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00_65B2896.xml" ContentType="application/vnd.ms-powerpoint.comments+xml"/>
  <Override PartName="/ppt/comments/modernComment_106_A5ED5AD4.xml" ContentType="application/vnd.ms-powerpoint.comments+xml"/>
  <Override PartName="/ppt/notesSlides/notesSlide1.xml" ContentType="application/vnd.openxmlformats-officedocument.presentationml.notesSlide+xml"/>
  <Override PartName="/ppt/comments/modernComment_103_2A4337B2.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7_94F973A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1_9648251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F_BF33D6C.xml" ContentType="application/vnd.ms-powerpoint.comments+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37"/>
  </p:notesMasterIdLst>
  <p:sldIdLst>
    <p:sldId id="256" r:id="rId2"/>
    <p:sldId id="262" r:id="rId3"/>
    <p:sldId id="289" r:id="rId4"/>
    <p:sldId id="290" r:id="rId5"/>
    <p:sldId id="280" r:id="rId6"/>
    <p:sldId id="259" r:id="rId7"/>
    <p:sldId id="265" r:id="rId8"/>
    <p:sldId id="277" r:id="rId9"/>
    <p:sldId id="281" r:id="rId10"/>
    <p:sldId id="286" r:id="rId11"/>
    <p:sldId id="267" r:id="rId12"/>
    <p:sldId id="278" r:id="rId13"/>
    <p:sldId id="279" r:id="rId14"/>
    <p:sldId id="291" r:id="rId15"/>
    <p:sldId id="300" r:id="rId16"/>
    <p:sldId id="264" r:id="rId17"/>
    <p:sldId id="270" r:id="rId18"/>
    <p:sldId id="295" r:id="rId19"/>
    <p:sldId id="301" r:id="rId20"/>
    <p:sldId id="283" r:id="rId21"/>
    <p:sldId id="284" r:id="rId22"/>
    <p:sldId id="273" r:id="rId23"/>
    <p:sldId id="269" r:id="rId24"/>
    <p:sldId id="293" r:id="rId25"/>
    <p:sldId id="294" r:id="rId26"/>
    <p:sldId id="285" r:id="rId27"/>
    <p:sldId id="302" r:id="rId28"/>
    <p:sldId id="303" r:id="rId29"/>
    <p:sldId id="288" r:id="rId30"/>
    <p:sldId id="287" r:id="rId31"/>
    <p:sldId id="304" r:id="rId32"/>
    <p:sldId id="305" r:id="rId33"/>
    <p:sldId id="297" r:id="rId34"/>
    <p:sldId id="299" r:id="rId35"/>
    <p:sldId id="298" r:id="rId36"/>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6EB8711-2977-5E4D-A3CB-1FBCEACC6976}">
          <p14:sldIdLst>
            <p14:sldId id="256"/>
            <p14:sldId id="262"/>
            <p14:sldId id="289"/>
            <p14:sldId id="290"/>
            <p14:sldId id="280"/>
          </p14:sldIdLst>
        </p14:section>
        <p14:section name="Code Delivery" id="{3CF44D91-78D6-3D4E-AC56-05A3A9E44529}">
          <p14:sldIdLst>
            <p14:sldId id="259"/>
            <p14:sldId id="265"/>
            <p14:sldId id="277"/>
            <p14:sldId id="281"/>
            <p14:sldId id="286"/>
            <p14:sldId id="267"/>
            <p14:sldId id="278"/>
            <p14:sldId id="279"/>
            <p14:sldId id="291"/>
            <p14:sldId id="300"/>
          </p14:sldIdLst>
        </p14:section>
        <p14:section name="Co-Development" id="{DF500731-537E-5645-8515-7330DE5DDE19}">
          <p14:sldIdLst>
            <p14:sldId id="264"/>
            <p14:sldId id="270"/>
            <p14:sldId id="295"/>
            <p14:sldId id="301"/>
            <p14:sldId id="283"/>
            <p14:sldId id="284"/>
            <p14:sldId id="273"/>
            <p14:sldId id="269"/>
            <p14:sldId id="293"/>
            <p14:sldId id="294"/>
            <p14:sldId id="285"/>
            <p14:sldId id="302"/>
            <p14:sldId id="303"/>
            <p14:sldId id="288"/>
            <p14:sldId id="287"/>
            <p14:sldId id="304"/>
            <p14:sldId id="305"/>
          </p14:sldIdLst>
        </p14:section>
        <p14:section name="Year of Open Science" id="{FAA6BE3B-E7C4-4C44-B41F-7EC500E325A8}">
          <p14:sldIdLst>
            <p14:sldId id="297"/>
            <p14:sldId id="299"/>
            <p14:sldId id="298"/>
          </p14:sldIdLst>
        </p14:section>
      </p14:sectionLst>
    </p:ex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C144EF-9D63-CBAD-9F34-55F728E37091}" name="Carroll, Ian T. (GSFC-616.0)[UNIVERSITY OF MARYLAND BALTIMORE CO]" initials="CIT(6OMBC" userId="S::icarroll@ndc.nasa.gov::b4ccd213-6387-43a1-b518-1ef953ecf4d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68BB0-9861-AD47-986B-7A896EC78FF2}" v="25" dt="2023-03-01T00:10:20.659"/>
    <p1510:client id="{D187B719-556B-264E-9552-B6700922F000}" v="10" dt="2023-03-01T15:28:40.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9"/>
    <p:restoredTop sz="83521"/>
  </p:normalViewPr>
  <p:slideViewPr>
    <p:cSldViewPr snapToGrid="0">
      <p:cViewPr varScale="1">
        <p:scale>
          <a:sx n="102" d="100"/>
          <a:sy n="102" d="100"/>
        </p:scale>
        <p:origin x="192" y="176"/>
      </p:cViewPr>
      <p:guideLst>
        <p:guide orient="horz" pos="216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modernComment_100_65B2896.xml><?xml version="1.0" encoding="utf-8"?>
<p188:cmLst xmlns:a="http://schemas.openxmlformats.org/drawingml/2006/main" xmlns:r="http://schemas.openxmlformats.org/officeDocument/2006/relationships" xmlns:p188="http://schemas.microsoft.com/office/powerpoint/2018/8/main">
  <p188:cm id="{6CFC22EE-FCA5-7447-A9D3-9729DC42A684}" authorId="{B6C144EF-9D63-CBAD-9F34-55F728E37091}" created="2023-02-01T21:33:08.603">
    <pc:sldMkLst xmlns:pc="http://schemas.microsoft.com/office/powerpoint/2013/main/command">
      <pc:docMk/>
      <pc:sldMk cId="106637462" sldId="256"/>
    </pc:sldMkLst>
    <p188:replyLst>
      <p188:reply id="{71B56A37-5F8F-0B42-8E0B-3513B92AA95D}" authorId="{B6C144EF-9D63-CBAD-9F34-55F728E37091}" created="2023-02-28T18:29:34.015">
        <p188:txBody>
          <a:bodyPr/>
          <a:lstStyle/>
          <a:p>
            <a:r>
              <a:rPr lang="en-US"/>
              <a:t>we are the SDS</a:t>
            </a:r>
          </a:p>
        </p188:txBody>
      </p188:reply>
    </p188:replyLst>
    <p188:txBody>
      <a:bodyPr/>
      <a:lstStyle/>
      <a:p>
        <a:r>
          <a:rPr lang="en-US"/>
          <a:t>TBD
- are "we" the SDS or OBPG or something else?
Not to Discuss
- code style
- data model
</a:t>
        </a:r>
      </a:p>
    </p188:txBody>
  </p188:cm>
</p188:cmLst>
</file>

<file path=ppt/comments/modernComment_103_2A4337B2.xml><?xml version="1.0" encoding="utf-8"?>
<p188:cmLst xmlns:a="http://schemas.openxmlformats.org/drawingml/2006/main" xmlns:r="http://schemas.openxmlformats.org/officeDocument/2006/relationships" xmlns:p188="http://schemas.microsoft.com/office/powerpoint/2018/8/main">
  <p188:cm id="{36AF7A75-917D-634B-9F35-A18D4CCFE3D9}" authorId="{B6C144EF-9D63-CBAD-9F34-55F728E37091}" created="2023-02-07T16:16:23.365">
    <pc:sldMkLst xmlns:pc="http://schemas.microsoft.com/office/powerpoint/2013/main/command">
      <pc:docMk/>
      <pc:sldMk cId="709048242" sldId="259"/>
    </pc:sldMkLst>
    <p188:txBody>
      <a:bodyPr/>
      <a:lstStyle/>
      <a:p>
        <a:r>
          <a:rPr lang="en-US"/>
          <a:t>emphasis on no data</a:t>
        </a:r>
      </a:p>
    </p188:txBody>
  </p188:cm>
</p188:cmLst>
</file>

<file path=ppt/comments/modernComment_106_A5ED5AD4.xml><?xml version="1.0" encoding="utf-8"?>
<p188:cmLst xmlns:a="http://schemas.openxmlformats.org/drawingml/2006/main" xmlns:r="http://schemas.openxmlformats.org/officeDocument/2006/relationships" xmlns:p188="http://schemas.microsoft.com/office/powerpoint/2018/8/main">
  <p188:cm id="{647C41D4-DEAB-564C-84C7-7D1AD0FECEDC}" authorId="{B6C144EF-9D63-CBAD-9F34-55F728E37091}" created="2023-02-08T16:16:57.539">
    <pc:sldMkLst xmlns:pc="http://schemas.microsoft.com/office/powerpoint/2013/main/command">
      <pc:docMk/>
      <pc:sldMk cId="2783795924" sldId="262"/>
    </pc:sldMkLst>
    <p188:txBody>
      <a:bodyPr/>
      <a:lstStyle/>
      <a:p>
        <a:r>
          <a:rPr lang="en-US"/>
          <a:t>emphasize the worked-example is an incomplete demo, not a tutorial. you can't try this at home without additional commands. its a reference.</a:t>
        </a:r>
      </a:p>
    </p188:txBody>
  </p188:cm>
</p188:cmLst>
</file>

<file path=ppt/comments/modernComment_111_96482510.xml><?xml version="1.0" encoding="utf-8"?>
<p188:cmLst xmlns:a="http://schemas.openxmlformats.org/drawingml/2006/main" xmlns:r="http://schemas.openxmlformats.org/officeDocument/2006/relationships" xmlns:p188="http://schemas.microsoft.com/office/powerpoint/2018/8/main">
  <p188:cm id="{80AEED1C-048E-484C-89DF-7D3318B585E5}" authorId="{B6C144EF-9D63-CBAD-9F34-55F728E37091}" created="2023-02-08T16:10:25.500">
    <pc:sldMkLst xmlns:pc="http://schemas.microsoft.com/office/powerpoint/2013/main/command">
      <pc:docMk/>
      <pc:sldMk cId="2521310480" sldId="273"/>
    </pc:sldMkLst>
    <p188:txBody>
      <a:bodyPr/>
      <a:lstStyle/>
      <a:p>
        <a:r>
          <a:rPr lang="en-US"/>
          <a:t>data via manifest or ?</a:t>
        </a:r>
      </a:p>
    </p188:txBody>
  </p188:cm>
</p188:cmLst>
</file>

<file path=ppt/comments/modernComment_117_94F973AA.xml><?xml version="1.0" encoding="utf-8"?>
<p188:cmLst xmlns:a="http://schemas.openxmlformats.org/drawingml/2006/main" xmlns:r="http://schemas.openxmlformats.org/officeDocument/2006/relationships" xmlns:p188="http://schemas.microsoft.com/office/powerpoint/2018/8/main">
  <p188:cm id="{2B3918CA-BC60-EA4C-A618-F0EB5E9998BA}" authorId="{B6C144EF-9D63-CBAD-9F34-55F728E37091}" created="2023-02-07T19:29:57.394">
    <pc:sldMkLst xmlns:pc="http://schemas.microsoft.com/office/powerpoint/2013/main/command">
      <pc:docMk/>
      <pc:sldMk cId="2499376042" sldId="279"/>
    </pc:sldMkLst>
    <p188:txBody>
      <a:bodyPr/>
      <a:lstStyle/>
      <a:p>
        <a:r>
          <a:rPr lang="en-US"/>
          <a:t>no, i'm not telling folks how to make a commit. that's not conceptually important, they'll figure it out when they need to</a:t>
        </a:r>
      </a:p>
    </p188:txBody>
  </p188:cm>
</p188:cmLst>
</file>

<file path=ppt/comments/modernComment_11F_BF33D6C.xml><?xml version="1.0" encoding="utf-8"?>
<p188:cmLst xmlns:a="http://schemas.openxmlformats.org/drawingml/2006/main" xmlns:r="http://schemas.openxmlformats.org/officeDocument/2006/relationships" xmlns:p188="http://schemas.microsoft.com/office/powerpoint/2018/8/main">
  <p188:cm id="{7CA90C11-83FC-E347-A371-0046B3D80B47}" authorId="{B6C144EF-9D63-CBAD-9F34-55F728E37091}" created="2023-02-14T17:03:01.657">
    <ac:deMkLst xmlns:ac="http://schemas.microsoft.com/office/drawing/2013/main/command">
      <pc:docMk xmlns:pc="http://schemas.microsoft.com/office/powerpoint/2013/main/command"/>
      <pc:sldMk xmlns:pc="http://schemas.microsoft.com/office/powerpoint/2013/main/command" cId="200490348" sldId="287"/>
      <ac:spMk id="6" creationId="{0EC3A9DF-BF44-F13A-BDFB-4E4CFD7C4972}"/>
    </ac:deMkLst>
    <p188:txBody>
      <a:bodyPr/>
      <a:lstStyle/>
      <a:p>
        <a:r>
          <a:rPr lang="en-US"/>
          <a:t>oci is probably a bad example. is there a dev or staging folder?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2A5F9-5FF5-074E-B272-EE0A912F8A35}" type="datetimeFigureOut">
              <a:rPr lang="en-US" smtClean="0"/>
              <a:t>3/1/23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04CB6-7BE7-AD4F-8C20-0D15E8EA5472}" type="slidenum">
              <a:rPr lang="en-US" smtClean="0"/>
              <a:t>‹#›</a:t>
            </a:fld>
            <a:endParaRPr lang="en-US"/>
          </a:p>
        </p:txBody>
      </p:sp>
    </p:spTree>
    <p:extLst>
      <p:ext uri="{BB962C8B-B14F-4D97-AF65-F5344CB8AC3E}">
        <p14:creationId xmlns:p14="http://schemas.microsoft.com/office/powerpoint/2010/main" val="411301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code</a:t>
            </a:r>
          </a:p>
          <a:p>
            <a:pPr marL="171450" indent="-171450">
              <a:buFontTx/>
              <a:buChar char="-"/>
            </a:pPr>
            <a:r>
              <a:rPr lang="en-US" dirty="0"/>
              <a:t>documentation x2 (actually x3)</a:t>
            </a:r>
          </a:p>
          <a:p>
            <a:pPr marL="171450" indent="-171450">
              <a:buFontTx/>
              <a:buChar char="-"/>
            </a:pPr>
            <a:r>
              <a:rPr lang="en-US" dirty="0"/>
              <a:t>license</a:t>
            </a:r>
          </a:p>
          <a:p>
            <a:pPr marL="171450" indent="-171450">
              <a:buFontTx/>
              <a:buChar char="-"/>
            </a:pPr>
            <a:r>
              <a:rPr lang="en-US" dirty="0"/>
              <a:t>tests</a:t>
            </a:r>
          </a:p>
          <a:p>
            <a:pPr marL="171450" indent="-171450">
              <a:buFontTx/>
              <a:buChar char="-"/>
            </a:pPr>
            <a:r>
              <a:rPr lang="en-US" dirty="0"/>
              <a:t>build configuration</a:t>
            </a:r>
          </a:p>
          <a:p>
            <a:pPr marL="171450" indent="-171450">
              <a:buFontTx/>
              <a:buChar char="-"/>
            </a:pPr>
            <a:r>
              <a:rPr lang="en-US" dirty="0">
                <a:cs typeface="Calibri"/>
              </a:rPr>
              <a:t>[no data folder]</a:t>
            </a:r>
          </a:p>
          <a:p>
            <a:pPr marL="171450" indent="-171450">
              <a:buFontTx/>
              <a:buChar char="-"/>
            </a:pPr>
            <a:endParaRPr lang="en-US" dirty="0">
              <a:cs typeface="Calibri"/>
            </a:endParaRPr>
          </a:p>
          <a:p>
            <a:pPr marL="171450" indent="-171450">
              <a:buFontTx/>
              <a:buChar char="-"/>
            </a:pPr>
            <a:r>
              <a:rPr lang="en-US" dirty="0">
                <a:cs typeface="Calibri"/>
              </a:rPr>
              <a:t>number one request from SDS can be boiled down to readability (translates to maintainability): documentation, conformity, modularity</a:t>
            </a:r>
          </a:p>
          <a:p>
            <a:endParaRPr lang="en-US" dirty="0"/>
          </a:p>
        </p:txBody>
      </p:sp>
      <p:sp>
        <p:nvSpPr>
          <p:cNvPr id="4" name="Slide Number Placeholder 3"/>
          <p:cNvSpPr>
            <a:spLocks noGrp="1"/>
          </p:cNvSpPr>
          <p:nvPr>
            <p:ph type="sldNum" sz="quarter" idx="5"/>
          </p:nvPr>
        </p:nvSpPr>
        <p:spPr/>
        <p:txBody>
          <a:bodyPr/>
          <a:lstStyle/>
          <a:p>
            <a:fld id="{EC504CB6-7BE7-AD4F-8C20-0D15E8EA5472}" type="slidenum">
              <a:rPr lang="en-US" smtClean="0"/>
              <a:t>6</a:t>
            </a:fld>
            <a:endParaRPr lang="en-US"/>
          </a:p>
        </p:txBody>
      </p:sp>
    </p:spTree>
    <p:extLst>
      <p:ext uri="{BB962C8B-B14F-4D97-AF65-F5344CB8AC3E}">
        <p14:creationId xmlns:p14="http://schemas.microsoft.com/office/powerpoint/2010/main" val="151330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does SDS have to do with your code to make it work</a:t>
            </a:r>
          </a:p>
          <a:p>
            <a:pPr marL="628650" lvl="1" indent="-171450">
              <a:buFontTx/>
              <a:buChar char="-"/>
            </a:pPr>
            <a:r>
              <a:rPr lang="en-US" dirty="0"/>
              <a:t>much of the time, re-write it in C++ and take advantage of tools already existing within </a:t>
            </a:r>
            <a:r>
              <a:rPr lang="en-US" dirty="0" err="1"/>
              <a:t>ocssw</a:t>
            </a:r>
            <a:endParaRPr lang="en-US" dirty="0"/>
          </a:p>
          <a:p>
            <a:pPr marL="628650" lvl="1" indent="-171450">
              <a:buFontTx/>
              <a:buChar char="-"/>
            </a:pPr>
            <a:r>
              <a:rPr lang="en-US" dirty="0" err="1"/>
              <a:t>ocssw</a:t>
            </a:r>
            <a:r>
              <a:rPr lang="en-US" dirty="0"/>
              <a:t> is a “</a:t>
            </a:r>
            <a:r>
              <a:rPr lang="en-US" dirty="0" err="1"/>
              <a:t>monorepo</a:t>
            </a:r>
            <a:r>
              <a:rPr lang="en-US" dirty="0"/>
              <a:t>”, meaning individual algorithms are not separate repositories.</a:t>
            </a:r>
          </a:p>
          <a:p>
            <a:pPr marL="628650" lvl="1" indent="-171450">
              <a:buFontTx/>
              <a:buChar char="-"/>
            </a:pPr>
            <a:r>
              <a:rPr lang="en-US" dirty="0"/>
              <a:t>customize input and output paths (probably modify code)</a:t>
            </a:r>
          </a:p>
          <a:p>
            <a:pPr marL="628650" lvl="1" indent="-171450">
              <a:buFontTx/>
              <a:buChar char="-"/>
            </a:pPr>
            <a:r>
              <a:rPr lang="en-US" dirty="0"/>
              <a:t>augment tests for internal systems (probably modify code)</a:t>
            </a:r>
          </a:p>
          <a:p>
            <a:pPr marL="171450" lvl="0" indent="-171450">
              <a:buFontTx/>
              <a:buChar char="-"/>
            </a:pPr>
            <a:r>
              <a:rPr lang="en-US" dirty="0"/>
              <a:t>you will see what SDS does on </a:t>
            </a:r>
            <a:r>
              <a:rPr lang="en-US" dirty="0" err="1"/>
              <a:t>oceandata.sci.gsfc.nasa.gov</a:t>
            </a:r>
            <a:r>
              <a:rPr lang="en-US" dirty="0"/>
              <a:t>/</a:t>
            </a:r>
            <a:r>
              <a:rPr lang="en-US" dirty="0" err="1"/>
              <a:t>rcs</a:t>
            </a:r>
            <a:endParaRPr lang="en-US" dirty="0"/>
          </a:p>
          <a:p>
            <a:pPr marL="628650" lvl="1" indent="-171450">
              <a:buFontTx/>
              <a:buChar char="-"/>
            </a:pPr>
            <a:r>
              <a:rPr lang="en-US" dirty="0"/>
              <a:t>but we cannot grant you write access,</a:t>
            </a:r>
            <a:endParaRPr lang="en-US" dirty="0">
              <a:cs typeface="Calibri"/>
            </a:endParaRPr>
          </a:p>
          <a:p>
            <a:pPr marL="628650" lvl="1" indent="-171450">
              <a:buFontTx/>
              <a:buChar char="-"/>
            </a:pPr>
            <a:r>
              <a:rPr lang="en-US" dirty="0"/>
              <a:t>and we cannot accept write access to your preferred remote,</a:t>
            </a:r>
            <a:endParaRPr lang="en-US" dirty="0">
              <a:cs typeface="Calibri" panose="020F0502020204030204"/>
            </a:endParaRPr>
          </a:p>
          <a:p>
            <a:pPr marL="628650" lvl="1" indent="-171450">
              <a:buFontTx/>
              <a:buChar char="-"/>
            </a:pPr>
            <a:r>
              <a:rPr lang="en-US" dirty="0"/>
              <a:t>but using git we can still synchronize repositories</a:t>
            </a:r>
            <a:endParaRPr lang="en-US" dirty="0">
              <a:cs typeface="Calibri" panose="020F0502020204030204"/>
            </a:endParaRPr>
          </a:p>
          <a:p>
            <a:pPr marL="171450" lvl="0" indent="-171450">
              <a:buFontTx/>
              <a:buChar char="-"/>
            </a:pPr>
            <a:r>
              <a:rPr lang="en-US" dirty="0">
                <a:cs typeface="Calibri" panose="020F0502020204030204"/>
              </a:rPr>
              <a:t>don’t promise to always create a repo, </a:t>
            </a:r>
            <a:r>
              <a:rPr lang="en-US" dirty="0" err="1">
                <a:cs typeface="Calibri" panose="020F0502020204030204"/>
              </a:rPr>
              <a:t>algorithims</a:t>
            </a:r>
            <a:r>
              <a:rPr lang="en-US" dirty="0">
                <a:cs typeface="Calibri" panose="020F0502020204030204"/>
              </a:rPr>
              <a:t> will often be re-written in the “</a:t>
            </a:r>
            <a:r>
              <a:rPr lang="en-US" dirty="0" err="1">
                <a:cs typeface="Calibri" panose="020F0502020204030204"/>
              </a:rPr>
              <a:t>monorepo</a:t>
            </a:r>
            <a:r>
              <a:rPr lang="en-US" dirty="0">
                <a:cs typeface="Calibri" panose="020F0502020204030204"/>
              </a:rPr>
              <a:t>”. how can we maintain a link to contributor? discussion topic?</a:t>
            </a:r>
          </a:p>
          <a:p>
            <a:pPr marL="628650" lvl="1" indent="-171450">
              <a:buFontTx/>
              <a:buChar char="-"/>
            </a:pPr>
            <a:r>
              <a:rPr lang="en-US" dirty="0">
                <a:cs typeface="Calibri" panose="020F0502020204030204"/>
              </a:rPr>
              <a:t>it may be that algorithm repositories should include </a:t>
            </a:r>
            <a:r>
              <a:rPr lang="en-US" dirty="0" err="1">
                <a:cs typeface="Calibri" panose="020F0502020204030204"/>
              </a:rPr>
              <a:t>ocssw</a:t>
            </a:r>
            <a:r>
              <a:rPr lang="en-US" dirty="0">
                <a:cs typeface="Calibri" panose="020F0502020204030204"/>
              </a:rPr>
              <a:t> as a submodule</a:t>
            </a:r>
          </a:p>
        </p:txBody>
      </p:sp>
      <p:sp>
        <p:nvSpPr>
          <p:cNvPr id="4" name="Slide Number Placeholder 3"/>
          <p:cNvSpPr>
            <a:spLocks noGrp="1"/>
          </p:cNvSpPr>
          <p:nvPr>
            <p:ph type="sldNum" sz="quarter" idx="5"/>
          </p:nvPr>
        </p:nvSpPr>
        <p:spPr/>
        <p:txBody>
          <a:bodyPr/>
          <a:lstStyle/>
          <a:p>
            <a:fld id="{EC504CB6-7BE7-AD4F-8C20-0D15E8EA5472}" type="slidenum">
              <a:rPr lang="en-US" smtClean="0"/>
              <a:t>23</a:t>
            </a:fld>
            <a:endParaRPr lang="en-US"/>
          </a:p>
        </p:txBody>
      </p:sp>
    </p:spTree>
    <p:extLst>
      <p:ext uri="{BB962C8B-B14F-4D97-AF65-F5344CB8AC3E}">
        <p14:creationId xmlns:p14="http://schemas.microsoft.com/office/powerpoint/2010/main" val="309533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federated pull requests do not exist</a:t>
            </a:r>
            <a:endParaRPr lang="en-US" b="1" dirty="0"/>
          </a:p>
        </p:txBody>
      </p:sp>
      <p:sp>
        <p:nvSpPr>
          <p:cNvPr id="4" name="Slide Number Placeholder 3"/>
          <p:cNvSpPr>
            <a:spLocks noGrp="1"/>
          </p:cNvSpPr>
          <p:nvPr>
            <p:ph type="sldNum" sz="quarter" idx="5"/>
          </p:nvPr>
        </p:nvSpPr>
        <p:spPr/>
        <p:txBody>
          <a:bodyPr/>
          <a:lstStyle/>
          <a:p>
            <a:fld id="{EC504CB6-7BE7-AD4F-8C20-0D15E8EA5472}" type="slidenum">
              <a:rPr lang="en-US" smtClean="0"/>
              <a:t>24</a:t>
            </a:fld>
            <a:endParaRPr lang="en-US"/>
          </a:p>
        </p:txBody>
      </p:sp>
    </p:spTree>
    <p:extLst>
      <p:ext uri="{BB962C8B-B14F-4D97-AF65-F5344CB8AC3E}">
        <p14:creationId xmlns:p14="http://schemas.microsoft.com/office/powerpoint/2010/main" val="1779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addition to the “origin” remote, you may configure an “upstream” remote to merge commits made by the SDS</a:t>
            </a:r>
            <a:endParaRPr lang="en-US" b="1" dirty="0"/>
          </a:p>
        </p:txBody>
      </p:sp>
      <p:sp>
        <p:nvSpPr>
          <p:cNvPr id="4" name="Slide Number Placeholder 3"/>
          <p:cNvSpPr>
            <a:spLocks noGrp="1"/>
          </p:cNvSpPr>
          <p:nvPr>
            <p:ph type="sldNum" sz="quarter" idx="5"/>
          </p:nvPr>
        </p:nvSpPr>
        <p:spPr/>
        <p:txBody>
          <a:bodyPr/>
          <a:lstStyle/>
          <a:p>
            <a:fld id="{EC504CB6-7BE7-AD4F-8C20-0D15E8EA5472}" type="slidenum">
              <a:rPr lang="en-US" smtClean="0"/>
              <a:t>25</a:t>
            </a:fld>
            <a:endParaRPr lang="en-US"/>
          </a:p>
        </p:txBody>
      </p:sp>
    </p:spTree>
    <p:extLst>
      <p:ext uri="{BB962C8B-B14F-4D97-AF65-F5344CB8AC3E}">
        <p14:creationId xmlns:p14="http://schemas.microsoft.com/office/powerpoint/2010/main" val="2917651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cs typeface="Calibri"/>
              </a:rPr>
              <a:t>your code repository should be as small as possible, so do not include </a:t>
            </a:r>
            <a:r>
              <a:rPr lang="en-US" dirty="0">
                <a:cs typeface="Calibri"/>
                <a:hlinkClick r:id="rId3" action="ppaction://hlinksldjump"/>
              </a:rPr>
              <a:t>data</a:t>
            </a:r>
            <a:r>
              <a:rPr lang="en-US" dirty="0">
                <a:cs typeface="Calibri"/>
              </a:rPr>
              <a:t> in your repository</a:t>
            </a:r>
          </a:p>
          <a:p>
            <a:pPr marL="628650" lvl="1" indent="-171450">
              <a:buFontTx/>
              <a:buChar char="-"/>
            </a:pPr>
            <a:r>
              <a:rPr lang="en-US" dirty="0">
                <a:cs typeface="Calibri"/>
              </a:rPr>
              <a:t>definitely no data needed for implementation, maybe for testing, but generally you shouldn’t keep data in a repository with your code</a:t>
            </a:r>
          </a:p>
          <a:p>
            <a:pPr marL="628650" lvl="1" indent="-171450">
              <a:buFontTx/>
              <a:buChar char="-"/>
            </a:pPr>
            <a:r>
              <a:rPr lang="en-US" dirty="0">
                <a:cs typeface="Calibri"/>
              </a:rPr>
              <a:t>getting existing data out of a repository takes more work than deleting it in a new commit, you have to clean up prior commits too, please do it right</a:t>
            </a:r>
          </a:p>
          <a:p>
            <a:pPr marL="171450" lvl="0" indent="-171450">
              <a:buFontTx/>
              <a:buChar char="-"/>
            </a:pPr>
            <a:r>
              <a:rPr lang="en-US" dirty="0">
                <a:cs typeface="Calibri"/>
              </a:rPr>
              <a:t>any data will be distributed via </a:t>
            </a:r>
            <a:r>
              <a:rPr lang="en-US" dirty="0" err="1">
                <a:cs typeface="Calibri"/>
              </a:rPr>
              <a:t>SeaDAS</a:t>
            </a:r>
            <a:r>
              <a:rPr lang="en-US" dirty="0">
                <a:cs typeface="Calibri"/>
              </a:rPr>
              <a:t>, so start by putting it there and using a path relative to  the “OCSSWROOT” environment variable</a:t>
            </a:r>
          </a:p>
        </p:txBody>
      </p:sp>
      <p:sp>
        <p:nvSpPr>
          <p:cNvPr id="4" name="Slide Number Placeholder 3"/>
          <p:cNvSpPr>
            <a:spLocks noGrp="1"/>
          </p:cNvSpPr>
          <p:nvPr>
            <p:ph type="sldNum" sz="quarter" idx="5"/>
          </p:nvPr>
        </p:nvSpPr>
        <p:spPr/>
        <p:txBody>
          <a:bodyPr/>
          <a:lstStyle/>
          <a:p>
            <a:fld id="{EC504CB6-7BE7-AD4F-8C20-0D15E8EA5472}" type="slidenum">
              <a:rPr lang="en-US" smtClean="0"/>
              <a:t>29</a:t>
            </a:fld>
            <a:endParaRPr lang="en-US"/>
          </a:p>
        </p:txBody>
      </p:sp>
    </p:spTree>
    <p:extLst>
      <p:ext uri="{BB962C8B-B14F-4D97-AF65-F5344CB8AC3E}">
        <p14:creationId xmlns:p14="http://schemas.microsoft.com/office/powerpoint/2010/main" val="404374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all PACE science data processing code is open source</a:t>
            </a:r>
          </a:p>
          <a:p>
            <a:pPr marL="171450" indent="-171450">
              <a:buFontTx/>
              <a:buChar char="-"/>
            </a:pPr>
            <a:r>
              <a:rPr lang="en-US" dirty="0"/>
              <a:t>granting us permissive license to use, or putting your code in the public domain, right away facilitates that process</a:t>
            </a:r>
          </a:p>
          <a:p>
            <a:pPr marL="171450" indent="-171450">
              <a:buFontTx/>
              <a:buChar char="-"/>
            </a:pPr>
            <a:r>
              <a:rPr lang="en-US" dirty="0"/>
              <a:t>how to open source</a:t>
            </a:r>
          </a:p>
          <a:p>
            <a:pPr marL="628650" lvl="1" indent="-171450">
              <a:buFontTx/>
              <a:buChar char="-"/>
            </a:pPr>
            <a:r>
              <a:rPr lang="en-US" dirty="0"/>
              <a:t>include a “LICENSE” file in the repository</a:t>
            </a:r>
          </a:p>
          <a:p>
            <a:pPr marL="628650" lvl="1" indent="-171450">
              <a:buFontTx/>
              <a:buChar char="-"/>
            </a:pPr>
            <a:r>
              <a:rPr lang="en-US" dirty="0"/>
              <a:t>identify the copyright holder on each code file, if necessary</a:t>
            </a:r>
          </a:p>
          <a:p>
            <a:pPr marL="628650" lvl="1" indent="-171450">
              <a:buFontTx/>
              <a:buChar char="-"/>
            </a:pPr>
            <a:r>
              <a:rPr lang="en-US" dirty="0"/>
              <a:t>indicate license in build configuration, if necessary</a:t>
            </a:r>
            <a:endParaRPr lang="en-US" dirty="0">
              <a:cs typeface="Calibri"/>
            </a:endParaRPr>
          </a:p>
          <a:p>
            <a:pPr marL="628650" lvl="1" indent="-171450">
              <a:buFontTx/>
              <a:buChar char="-"/>
            </a:pPr>
            <a:r>
              <a:rPr lang="en-US" dirty="0"/>
              <a:t>determine whether the copyright holder needs to be notified, e.g. a University’s “Office of Technology Development” (or similar), prior to first publication</a:t>
            </a:r>
          </a:p>
          <a:p>
            <a:pPr marL="628650" lvl="1" indent="-171450">
              <a:buFontTx/>
              <a:buChar char="-"/>
            </a:pPr>
            <a:r>
              <a:rPr lang="en-US" dirty="0"/>
              <a:t>trust your judgement</a:t>
            </a:r>
          </a:p>
          <a:p>
            <a:endParaRPr lang="en-US" dirty="0"/>
          </a:p>
        </p:txBody>
      </p:sp>
      <p:sp>
        <p:nvSpPr>
          <p:cNvPr id="4" name="Slide Number Placeholder 3"/>
          <p:cNvSpPr>
            <a:spLocks noGrp="1"/>
          </p:cNvSpPr>
          <p:nvPr>
            <p:ph type="sldNum" sz="quarter" idx="5"/>
          </p:nvPr>
        </p:nvSpPr>
        <p:spPr/>
        <p:txBody>
          <a:bodyPr/>
          <a:lstStyle/>
          <a:p>
            <a:fld id="{EC504CB6-7BE7-AD4F-8C20-0D15E8EA5472}" type="slidenum">
              <a:rPr lang="en-US" smtClean="0"/>
              <a:t>32</a:t>
            </a:fld>
            <a:endParaRPr lang="en-US"/>
          </a:p>
        </p:txBody>
      </p:sp>
    </p:spTree>
    <p:extLst>
      <p:ext uri="{BB962C8B-B14F-4D97-AF65-F5344CB8AC3E}">
        <p14:creationId xmlns:p14="http://schemas.microsoft.com/office/powerpoint/2010/main" val="189314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all PACE science data processing code is open source</a:t>
            </a:r>
          </a:p>
          <a:p>
            <a:pPr marL="171450" indent="-171450">
              <a:buFontTx/>
              <a:buChar char="-"/>
            </a:pPr>
            <a:r>
              <a:rPr lang="en-US" dirty="0"/>
              <a:t>granting us permissive license to use, or putting your code in the public domain, right away facilitates that process</a:t>
            </a:r>
          </a:p>
          <a:p>
            <a:pPr marL="171450" indent="-171450">
              <a:buFontTx/>
              <a:buChar char="-"/>
            </a:pPr>
            <a:r>
              <a:rPr lang="en-US" dirty="0"/>
              <a:t>how to open source</a:t>
            </a:r>
          </a:p>
          <a:p>
            <a:pPr marL="628650" lvl="1" indent="-171450">
              <a:buFontTx/>
              <a:buChar char="-"/>
            </a:pPr>
            <a:r>
              <a:rPr lang="en-US" dirty="0"/>
              <a:t>include a “LICENSE” file in the repository</a:t>
            </a:r>
          </a:p>
          <a:p>
            <a:pPr marL="628650" lvl="1" indent="-171450">
              <a:buFontTx/>
              <a:buChar char="-"/>
            </a:pPr>
            <a:r>
              <a:rPr lang="en-US" dirty="0"/>
              <a:t>identify the copyright holder on each code file, if necessary</a:t>
            </a:r>
          </a:p>
          <a:p>
            <a:pPr marL="628650" lvl="1" indent="-171450">
              <a:buFontTx/>
              <a:buChar char="-"/>
            </a:pPr>
            <a:r>
              <a:rPr lang="en-US" dirty="0"/>
              <a:t>indicate license in build configuration, if necessary</a:t>
            </a:r>
            <a:endParaRPr lang="en-US" dirty="0">
              <a:cs typeface="Calibri"/>
            </a:endParaRPr>
          </a:p>
          <a:p>
            <a:pPr marL="628650" lvl="1" indent="-171450">
              <a:buFontTx/>
              <a:buChar char="-"/>
            </a:pPr>
            <a:r>
              <a:rPr lang="en-US" dirty="0"/>
              <a:t>determine whether the copyright holder needs to be notified, e.g. a University’s “Office of Technology Development” (or similar), prior to first publication</a:t>
            </a:r>
          </a:p>
          <a:p>
            <a:pPr marL="628650" lvl="1" indent="-171450">
              <a:buFontTx/>
              <a:buChar char="-"/>
            </a:pPr>
            <a:r>
              <a:rPr lang="en-US" dirty="0"/>
              <a:t>trust your judgement</a:t>
            </a:r>
          </a:p>
          <a:p>
            <a:endParaRPr lang="en-US" dirty="0"/>
          </a:p>
        </p:txBody>
      </p:sp>
      <p:sp>
        <p:nvSpPr>
          <p:cNvPr id="4" name="Slide Number Placeholder 3"/>
          <p:cNvSpPr>
            <a:spLocks noGrp="1"/>
          </p:cNvSpPr>
          <p:nvPr>
            <p:ph type="sldNum" sz="quarter" idx="5"/>
          </p:nvPr>
        </p:nvSpPr>
        <p:spPr/>
        <p:txBody>
          <a:bodyPr/>
          <a:lstStyle/>
          <a:p>
            <a:fld id="{EC504CB6-7BE7-AD4F-8C20-0D15E8EA5472}" type="slidenum">
              <a:rPr lang="en-US" smtClean="0"/>
              <a:t>7</a:t>
            </a:fld>
            <a:endParaRPr lang="en-US"/>
          </a:p>
        </p:txBody>
      </p:sp>
    </p:spTree>
    <p:extLst>
      <p:ext uri="{BB962C8B-B14F-4D97-AF65-F5344CB8AC3E}">
        <p14:creationId xmlns:p14="http://schemas.microsoft.com/office/powerpoint/2010/main" val="215564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cs typeface="Calibri"/>
              </a:rPr>
              <a:t>open source does not mean open season</a:t>
            </a:r>
          </a:p>
          <a:p>
            <a:pPr marL="171450" indent="-171450">
              <a:buFontTx/>
              <a:buChar char="-"/>
            </a:pPr>
            <a:r>
              <a:rPr lang="en-US" dirty="0">
                <a:cs typeface="Calibri"/>
              </a:rPr>
              <a:t>add a </a:t>
            </a:r>
            <a:r>
              <a:rPr lang="en-US" dirty="0" err="1">
                <a:cs typeface="Calibri"/>
              </a:rPr>
              <a:t>CITATION.cff</a:t>
            </a:r>
            <a:r>
              <a:rPr lang="en-US" dirty="0">
                <a:cs typeface="Calibri"/>
              </a:rPr>
              <a:t> file to help users know how to give you attribution</a:t>
            </a:r>
          </a:p>
          <a:p>
            <a:pPr marL="171450" indent="-171450">
              <a:buFontTx/>
              <a:buChar char="-"/>
            </a:pPr>
            <a:r>
              <a:rPr lang="en-US" dirty="0">
                <a:cs typeface="Calibri"/>
              </a:rPr>
              <a:t>get a DOI from </a:t>
            </a:r>
            <a:r>
              <a:rPr lang="en-US" dirty="0" err="1">
                <a:cs typeface="Calibri"/>
              </a:rPr>
              <a:t>zenodo.com</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EC504CB6-7BE7-AD4F-8C20-0D15E8EA5472}" type="slidenum">
              <a:rPr lang="en-US" smtClean="0"/>
              <a:t>10</a:t>
            </a:fld>
            <a:endParaRPr lang="en-US"/>
          </a:p>
        </p:txBody>
      </p:sp>
    </p:spTree>
    <p:extLst>
      <p:ext uri="{BB962C8B-B14F-4D97-AF65-F5344CB8AC3E}">
        <p14:creationId xmlns:p14="http://schemas.microsoft.com/office/powerpoint/2010/main" val="352878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folder of files becomes a </a:t>
            </a:r>
            <a:r>
              <a:rPr lang="en-US" dirty="0">
                <a:hlinkClick r:id="rId3" action="ppaction://hlinksldjump"/>
              </a:rPr>
              <a:t>repository</a:t>
            </a:r>
            <a:r>
              <a:rPr lang="en-US" dirty="0"/>
              <a:t> when it is accompanied by a history of file changes, allowing</a:t>
            </a:r>
          </a:p>
          <a:p>
            <a:pPr marL="628650" lvl="1" indent="-171450">
              <a:buFontTx/>
              <a:buChar char="-"/>
            </a:pPr>
            <a:r>
              <a:rPr lang="en-US" dirty="0"/>
              <a:t>recovery to, or inspection of, prior snapshots</a:t>
            </a:r>
          </a:p>
          <a:p>
            <a:pPr marL="628650" lvl="1" indent="-171450">
              <a:buFontTx/>
              <a:buChar char="-"/>
            </a:pPr>
            <a:r>
              <a:rPr lang="en-US" dirty="0"/>
              <a:t>traceability and accountability</a:t>
            </a:r>
          </a:p>
          <a:p>
            <a:pPr marL="628650" lvl="1" indent="-171450">
              <a:buFontTx/>
              <a:buChar char="-"/>
            </a:pPr>
            <a:r>
              <a:rPr lang="en-US" dirty="0"/>
              <a:t>controlled synchronization (semi-automatic merging of diverging histories)</a:t>
            </a:r>
          </a:p>
          <a:p>
            <a:pPr marL="171450" lvl="0" indent="-171450">
              <a:buFontTx/>
              <a:buChar char="-"/>
            </a:pPr>
            <a:r>
              <a:rPr lang="en-US" dirty="0"/>
              <a:t>a user (v.) commits a set of changes in one or more files to a repository. we also call the associated version a (n.) </a:t>
            </a:r>
            <a:r>
              <a:rPr lang="en-US" dirty="0">
                <a:hlinkClick r:id="rId3" action="ppaction://hlinksldjump"/>
              </a:rPr>
              <a:t>commit</a:t>
            </a:r>
            <a:endParaRPr lang="en-US" dirty="0"/>
          </a:p>
          <a:p>
            <a:pPr marL="171450" lvl="0" indent="-171450">
              <a:buFontTx/>
              <a:buChar char="-"/>
            </a:pPr>
            <a:r>
              <a:rPr lang="en-US" dirty="0"/>
              <a:t>the history is composed only of commits; not every File &gt; Save operation, or keystroke, is an event in the history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every commit is a “version” of all the files in the repository, so do not include version information in file names</a:t>
            </a: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EC504CB6-7BE7-AD4F-8C20-0D15E8EA5472}" type="slidenum">
              <a:rPr lang="en-US" smtClean="0"/>
              <a:t>11</a:t>
            </a:fld>
            <a:endParaRPr lang="en-US"/>
          </a:p>
        </p:txBody>
      </p:sp>
    </p:spTree>
    <p:extLst>
      <p:ext uri="{BB962C8B-B14F-4D97-AF65-F5344CB8AC3E}">
        <p14:creationId xmlns:p14="http://schemas.microsoft.com/office/powerpoint/2010/main" val="350404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git is a popular, free, and open source, tool for writing repositories</a:t>
            </a:r>
          </a:p>
          <a:p>
            <a:pPr marL="171450" indent="-171450">
              <a:buFontTx/>
              <a:buChar char="-"/>
            </a:pPr>
            <a:r>
              <a:rPr lang="en-US" dirty="0"/>
              <a:t>git adds to your folder all the data (hidden in the “.git” subfolder) about commits in the repository</a:t>
            </a:r>
          </a:p>
          <a:p>
            <a:endParaRPr lang="en-US" dirty="0"/>
          </a:p>
        </p:txBody>
      </p:sp>
      <p:sp>
        <p:nvSpPr>
          <p:cNvPr id="4" name="Slide Number Placeholder 3"/>
          <p:cNvSpPr>
            <a:spLocks noGrp="1"/>
          </p:cNvSpPr>
          <p:nvPr>
            <p:ph type="sldNum" sz="quarter" idx="5"/>
          </p:nvPr>
        </p:nvSpPr>
        <p:spPr/>
        <p:txBody>
          <a:bodyPr/>
          <a:lstStyle/>
          <a:p>
            <a:fld id="{EC504CB6-7BE7-AD4F-8C20-0D15E8EA5472}" type="slidenum">
              <a:rPr lang="en-US" smtClean="0"/>
              <a:t>12</a:t>
            </a:fld>
            <a:endParaRPr lang="en-US"/>
          </a:p>
        </p:txBody>
      </p:sp>
    </p:spTree>
    <p:extLst>
      <p:ext uri="{BB962C8B-B14F-4D97-AF65-F5344CB8AC3E}">
        <p14:creationId xmlns:p14="http://schemas.microsoft.com/office/powerpoint/2010/main" val="395880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 commits are assigned friendly names, knows as tags</a:t>
            </a:r>
          </a:p>
          <a:p>
            <a:pPr marL="171450" indent="-171450">
              <a:buFontTx/>
              <a:buChar char="-"/>
            </a:pPr>
            <a:r>
              <a:rPr lang="en-US" dirty="0"/>
              <a:t>a git </a:t>
            </a:r>
            <a:r>
              <a:rPr lang="en-US" dirty="0">
                <a:hlinkClick r:id="rId3" action="ppaction://hlinksldjump"/>
              </a:rPr>
              <a:t>branch</a:t>
            </a:r>
            <a:r>
              <a:rPr lang="en-US" dirty="0"/>
              <a:t> is where you append new commits (TMI: a branch is a movable pointer to a commit)</a:t>
            </a:r>
          </a:p>
          <a:p>
            <a:pPr marL="171450" indent="-171450">
              <a:buFontTx/>
              <a:buChar char="-"/>
            </a:pPr>
            <a:r>
              <a:rPr lang="en-US" dirty="0"/>
              <a:t>its possible for that 5</a:t>
            </a:r>
            <a:r>
              <a:rPr lang="en-US" baseline="30000" dirty="0"/>
              <a:t>th</a:t>
            </a:r>
            <a:r>
              <a:rPr lang="en-US" dirty="0"/>
              <a:t> commit to be made on main between commits on dev because the state of the file system, what you see and work on, can be popped out of the hidden folder at any time</a:t>
            </a:r>
          </a:p>
          <a:p>
            <a:pPr marL="171450" indent="-171450">
              <a:buFontTx/>
              <a:buChar char="-"/>
            </a:pPr>
            <a:r>
              <a:rPr lang="en-US" dirty="0"/>
              <a:t>the 7</a:t>
            </a:r>
            <a:r>
              <a:rPr lang="en-US" baseline="30000" dirty="0"/>
              <a:t>th</a:t>
            </a:r>
            <a:r>
              <a:rPr lang="en-US" dirty="0"/>
              <a:t> commit here is a merge, this requires manual supervision that “main” and “dev” don’t conflict in some way</a:t>
            </a:r>
          </a:p>
          <a:p>
            <a:endParaRPr lang="en-US" dirty="0"/>
          </a:p>
        </p:txBody>
      </p:sp>
      <p:sp>
        <p:nvSpPr>
          <p:cNvPr id="4" name="Slide Number Placeholder 3"/>
          <p:cNvSpPr>
            <a:spLocks noGrp="1"/>
          </p:cNvSpPr>
          <p:nvPr>
            <p:ph type="sldNum" sz="quarter" idx="5"/>
          </p:nvPr>
        </p:nvSpPr>
        <p:spPr/>
        <p:txBody>
          <a:bodyPr/>
          <a:lstStyle/>
          <a:p>
            <a:fld id="{EC504CB6-7BE7-AD4F-8C20-0D15E8EA5472}" type="slidenum">
              <a:rPr lang="en-US" smtClean="0"/>
              <a:t>14</a:t>
            </a:fld>
            <a:endParaRPr lang="en-US"/>
          </a:p>
        </p:txBody>
      </p:sp>
    </p:spTree>
    <p:extLst>
      <p:ext uri="{BB962C8B-B14F-4D97-AF65-F5344CB8AC3E}">
        <p14:creationId xmlns:p14="http://schemas.microsoft.com/office/powerpoint/2010/main" val="340581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above all else, a repository facilitates collaboration because anyone’s commit can be integrated into anyone else’s log</a:t>
            </a:r>
          </a:p>
          <a:p>
            <a:pPr marL="171450" indent="-171450">
              <a:buFontTx/>
              <a:buChar char="-"/>
            </a:pPr>
            <a:r>
              <a:rPr lang="en-US" dirty="0"/>
              <a:t>hosting a git repository means </a:t>
            </a:r>
            <a:r>
              <a:rPr lang="en-US" dirty="0" err="1"/>
              <a:t>maintaing</a:t>
            </a:r>
            <a:r>
              <a:rPr lang="en-US" dirty="0"/>
              <a:t> a copy of its data that all collaborators can access, but not any old bucket, box, or drive will do</a:t>
            </a:r>
          </a:p>
          <a:p>
            <a:pPr marL="171450" indent="-171450">
              <a:buFontTx/>
              <a:buChar char="-"/>
            </a:pPr>
            <a:r>
              <a:rPr lang="en-US" dirty="0"/>
              <a:t>several companies freely offer a hosting service for git repositories (</a:t>
            </a:r>
            <a:r>
              <a:rPr lang="en-US" dirty="0" err="1"/>
              <a:t>github.com</a:t>
            </a:r>
            <a:r>
              <a:rPr lang="en-US" dirty="0"/>
              <a:t>, </a:t>
            </a:r>
            <a:r>
              <a:rPr lang="en-US" dirty="0" err="1"/>
              <a:t>gitlab.com</a:t>
            </a:r>
            <a:r>
              <a:rPr lang="en-US" dirty="0"/>
              <a:t>, and </a:t>
            </a:r>
            <a:r>
              <a:rPr lang="en-US" dirty="0" err="1"/>
              <a:t>bitbucket.com</a:t>
            </a:r>
            <a:r>
              <a:rPr lang="en-US" dirty="0"/>
              <a:t>), and add features, like “issues” and “forking”, that are not part of git</a:t>
            </a:r>
          </a:p>
          <a:p>
            <a:pPr marL="171450" indent="-171450">
              <a:buFontTx/>
              <a:buChar char="-"/>
            </a:pPr>
            <a:r>
              <a:rPr lang="en-US" dirty="0"/>
              <a:t>some institutions provide a git hosting service for their communities, often using GitLab, the same software behind </a:t>
            </a:r>
            <a:r>
              <a:rPr lang="en-US" dirty="0" err="1"/>
              <a:t>gitlab.com</a:t>
            </a:r>
            <a:endParaRPr lang="en-US" dirty="0"/>
          </a:p>
          <a:p>
            <a:endParaRPr lang="en-US" dirty="0"/>
          </a:p>
        </p:txBody>
      </p:sp>
      <p:sp>
        <p:nvSpPr>
          <p:cNvPr id="4" name="Slide Number Placeholder 3"/>
          <p:cNvSpPr>
            <a:spLocks noGrp="1"/>
          </p:cNvSpPr>
          <p:nvPr>
            <p:ph type="sldNum" sz="quarter" idx="5"/>
          </p:nvPr>
        </p:nvSpPr>
        <p:spPr/>
        <p:txBody>
          <a:bodyPr/>
          <a:lstStyle/>
          <a:p>
            <a:fld id="{EC504CB6-7BE7-AD4F-8C20-0D15E8EA5472}" type="slidenum">
              <a:rPr lang="en-US" smtClean="0"/>
              <a:t>16</a:t>
            </a:fld>
            <a:endParaRPr lang="en-US"/>
          </a:p>
        </p:txBody>
      </p:sp>
    </p:spTree>
    <p:extLst>
      <p:ext uri="{BB962C8B-B14F-4D97-AF65-F5344CB8AC3E}">
        <p14:creationId xmlns:p14="http://schemas.microsoft.com/office/powerpoint/2010/main" val="319974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new repository just has the “main” branch, and that could be almost all you need</a:t>
            </a:r>
          </a:p>
          <a:p>
            <a:pPr marL="171450" indent="-171450">
              <a:buFontTx/>
              <a:buChar char="-"/>
            </a:pPr>
            <a:r>
              <a:rPr lang="en-US" dirty="0"/>
              <a:t>a git </a:t>
            </a:r>
            <a:r>
              <a:rPr lang="en-US" dirty="0">
                <a:hlinkClick r:id="rId3" action="ppaction://hlinksldjump"/>
              </a:rPr>
              <a:t>remote</a:t>
            </a:r>
            <a:r>
              <a:rPr lang="en-US" dirty="0"/>
              <a:t> is a separate copy of a repository that git can communicate with over HTTPS or SSH to synchronize changes</a:t>
            </a:r>
          </a:p>
          <a:p>
            <a:pPr marL="171450" indent="-171450">
              <a:buFontTx/>
              <a:buChar char="-"/>
            </a:pPr>
            <a:r>
              <a:rPr lang="en-US" dirty="0"/>
              <a:t>git will keep a copy of the remote “main” branch in your local repository</a:t>
            </a:r>
          </a:p>
        </p:txBody>
      </p:sp>
      <p:sp>
        <p:nvSpPr>
          <p:cNvPr id="4" name="Slide Number Placeholder 3"/>
          <p:cNvSpPr>
            <a:spLocks noGrp="1"/>
          </p:cNvSpPr>
          <p:nvPr>
            <p:ph type="sldNum" sz="quarter" idx="5"/>
          </p:nvPr>
        </p:nvSpPr>
        <p:spPr/>
        <p:txBody>
          <a:bodyPr/>
          <a:lstStyle/>
          <a:p>
            <a:fld id="{EC504CB6-7BE7-AD4F-8C20-0D15E8EA5472}" type="slidenum">
              <a:rPr lang="en-US" smtClean="0"/>
              <a:t>17</a:t>
            </a:fld>
            <a:endParaRPr lang="en-US"/>
          </a:p>
        </p:txBody>
      </p:sp>
    </p:spTree>
    <p:extLst>
      <p:ext uri="{BB962C8B-B14F-4D97-AF65-F5344CB8AC3E}">
        <p14:creationId xmlns:p14="http://schemas.microsoft.com/office/powerpoint/2010/main" val="327748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cloud host is a mechanism for allowing multiple developers to work on the same clone</a:t>
            </a:r>
          </a:p>
        </p:txBody>
      </p:sp>
      <p:sp>
        <p:nvSpPr>
          <p:cNvPr id="4" name="Slide Number Placeholder 3"/>
          <p:cNvSpPr>
            <a:spLocks noGrp="1"/>
          </p:cNvSpPr>
          <p:nvPr>
            <p:ph type="sldNum" sz="quarter" idx="5"/>
          </p:nvPr>
        </p:nvSpPr>
        <p:spPr/>
        <p:txBody>
          <a:bodyPr/>
          <a:lstStyle/>
          <a:p>
            <a:fld id="{EC504CB6-7BE7-AD4F-8C20-0D15E8EA5472}" type="slidenum">
              <a:rPr lang="en-US" smtClean="0"/>
              <a:t>22</a:t>
            </a:fld>
            <a:endParaRPr lang="en-US"/>
          </a:p>
        </p:txBody>
      </p:sp>
    </p:spTree>
    <p:extLst>
      <p:ext uri="{BB962C8B-B14F-4D97-AF65-F5344CB8AC3E}">
        <p14:creationId xmlns:p14="http://schemas.microsoft.com/office/powerpoint/2010/main" val="4236198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b="1">
                <a:solidFill>
                  <a:schemeClr val="bg2"/>
                </a:solidFill>
                <a:effectLst>
                  <a:outerShdw blurRad="63500" sx="102000" sy="102000" algn="ctr" rotWithShape="0">
                    <a:prstClr val="black">
                      <a:alpha val="40000"/>
                    </a:prstClr>
                  </a:outerShdw>
                </a:effectLst>
                <a:latin typeface="+mn-lt"/>
              </a:defRPr>
            </a:lvl1pPr>
          </a:lstStyle>
          <a:p>
            <a:r>
              <a:rPr lang="en-US" dirty="0"/>
              <a:t>Click to edit Master title style</a:t>
            </a:r>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solidFill>
                  <a:schemeClr val="bg2"/>
                </a:solidFill>
                <a:effectLst>
                  <a:outerShdw blurRad="63500" sx="102000" sy="102000" algn="ctr" rotWithShape="0">
                    <a:prstClr val="black">
                      <a:alpha val="40000"/>
                    </a:prstClr>
                  </a:outerShdw>
                </a:effectLst>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3/1/23</a:t>
            </a:r>
          </a:p>
        </p:txBody>
      </p:sp>
      <p:sp>
        <p:nvSpPr>
          <p:cNvPr id="5" name="Footer Placeholder 4"/>
          <p:cNvSpPr>
            <a:spLocks noGrp="1"/>
          </p:cNvSpPr>
          <p:nvPr>
            <p:ph type="ftr" sz="quarter" idx="11"/>
          </p:nvPr>
        </p:nvSpPr>
        <p:spPr/>
        <p:txBody>
          <a:bodyPr/>
          <a:lstStyle/>
          <a:p>
            <a:r>
              <a:rPr lang="en-US"/>
              <a:t>PACE SAT Meeting, San Diego</a:t>
            </a:r>
          </a:p>
        </p:txBody>
      </p:sp>
      <p:sp>
        <p:nvSpPr>
          <p:cNvPr id="6" name="Slide Number Placeholder 5"/>
          <p:cNvSpPr>
            <a:spLocks noGrp="1"/>
          </p:cNvSpPr>
          <p:nvPr>
            <p:ph type="sldNum" sz="quarter" idx="12"/>
          </p:nvPr>
        </p:nvSpPr>
        <p:spPr/>
        <p:txBody>
          <a:bodyPr/>
          <a:lstStyle/>
          <a:p>
            <a:fld id="{BB7F5443-E47F-A94C-B252-7B09C45A40C7}" type="slidenum">
              <a:rPr lang="en-US" smtClean="0"/>
              <a:t>‹#›</a:t>
            </a:fld>
            <a:endParaRPr lang="en-US" dirty="0"/>
          </a:p>
        </p:txBody>
      </p:sp>
      <p:pic>
        <p:nvPicPr>
          <p:cNvPr id="9" name="Picture 8" descr="Shape&#10;&#10;Description automatically generated">
            <a:extLst>
              <a:ext uri="{FF2B5EF4-FFF2-40B4-BE49-F238E27FC236}">
                <a16:creationId xmlns:a16="http://schemas.microsoft.com/office/drawing/2014/main" id="{E4DB193D-1B6D-B7EE-3E8F-630A3AD4B57D}"/>
              </a:ext>
            </a:extLst>
          </p:cNvPr>
          <p:cNvPicPr>
            <a:picLocks noChangeAspect="1"/>
          </p:cNvPicPr>
          <p:nvPr userDrawn="1"/>
        </p:nvPicPr>
        <p:blipFill>
          <a:blip r:embed="rId3"/>
          <a:stretch>
            <a:fillRect/>
          </a:stretch>
        </p:blipFill>
        <p:spPr>
          <a:xfrm>
            <a:off x="9542745" y="471214"/>
            <a:ext cx="1150620" cy="1046480"/>
          </a:xfrm>
          <a:prstGeom prst="rect">
            <a:avLst/>
          </a:prstGeom>
        </p:spPr>
      </p:pic>
    </p:spTree>
    <p:extLst>
      <p:ext uri="{BB962C8B-B14F-4D97-AF65-F5344CB8AC3E}">
        <p14:creationId xmlns:p14="http://schemas.microsoft.com/office/powerpoint/2010/main" val="178333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3/1/23</a:t>
            </a:r>
          </a:p>
        </p:txBody>
      </p:sp>
      <p:sp>
        <p:nvSpPr>
          <p:cNvPr id="5" name="Footer Placeholder 4"/>
          <p:cNvSpPr>
            <a:spLocks noGrp="1"/>
          </p:cNvSpPr>
          <p:nvPr>
            <p:ph type="ftr" sz="quarter" idx="11"/>
          </p:nvPr>
        </p:nvSpPr>
        <p:spPr/>
        <p:txBody>
          <a:bodyPr/>
          <a:lstStyle/>
          <a:p>
            <a:r>
              <a:rPr lang="en-US"/>
              <a:t>PACE SAT Meeting, San Diego</a:t>
            </a:r>
          </a:p>
        </p:txBody>
      </p:sp>
      <p:sp>
        <p:nvSpPr>
          <p:cNvPr id="6" name="Slide Number Placeholder 5"/>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10372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3/1/23</a:t>
            </a:r>
          </a:p>
        </p:txBody>
      </p:sp>
      <p:sp>
        <p:nvSpPr>
          <p:cNvPr id="5" name="Footer Placeholder 4"/>
          <p:cNvSpPr>
            <a:spLocks noGrp="1"/>
          </p:cNvSpPr>
          <p:nvPr>
            <p:ph type="ftr" sz="quarter" idx="11"/>
          </p:nvPr>
        </p:nvSpPr>
        <p:spPr/>
        <p:txBody>
          <a:bodyPr/>
          <a:lstStyle/>
          <a:p>
            <a:r>
              <a:rPr lang="en-US"/>
              <a:t>PACE SAT Meeting, San Diego</a:t>
            </a:r>
          </a:p>
        </p:txBody>
      </p:sp>
      <p:sp>
        <p:nvSpPr>
          <p:cNvPr id="6" name="Slide Number Placeholder 5"/>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232988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rmi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C00A56-36BB-1040-7993-131F7C3D887A}"/>
              </a:ext>
            </a:extLst>
          </p:cNvPr>
          <p:cNvSpPr>
            <a:spLocks noGrp="1"/>
          </p:cNvSpPr>
          <p:nvPr>
            <p:ph type="dt" sz="half" idx="10"/>
          </p:nvPr>
        </p:nvSpPr>
        <p:spPr/>
        <p:txBody>
          <a:bodyPr/>
          <a:lstStyle/>
          <a:p>
            <a:r>
              <a:rPr lang="en-US"/>
              <a:t>3/1/23</a:t>
            </a:r>
          </a:p>
        </p:txBody>
      </p:sp>
      <p:sp>
        <p:nvSpPr>
          <p:cNvPr id="4" name="Footer Placeholder 3">
            <a:extLst>
              <a:ext uri="{FF2B5EF4-FFF2-40B4-BE49-F238E27FC236}">
                <a16:creationId xmlns:a16="http://schemas.microsoft.com/office/drawing/2014/main" id="{37BECD51-8EB0-6BA0-854B-D01082145045}"/>
              </a:ext>
            </a:extLst>
          </p:cNvPr>
          <p:cNvSpPr>
            <a:spLocks noGrp="1"/>
          </p:cNvSpPr>
          <p:nvPr>
            <p:ph type="ftr" sz="quarter" idx="11"/>
          </p:nvPr>
        </p:nvSpPr>
        <p:spPr>
          <a:xfrm>
            <a:off x="3634740" y="6356353"/>
            <a:ext cx="3703320" cy="365125"/>
          </a:xfrm>
          <a:prstGeom prst="rect">
            <a:avLst/>
          </a:prstGeom>
        </p:spPr>
        <p:txBody>
          <a:bodyPr/>
          <a:lstStyle/>
          <a:p>
            <a:r>
              <a:rPr lang="en-US"/>
              <a:t>PACE SAT Meeting, San Diego</a:t>
            </a:r>
          </a:p>
        </p:txBody>
      </p:sp>
      <p:sp>
        <p:nvSpPr>
          <p:cNvPr id="5" name="Slide Number Placeholder 4">
            <a:extLst>
              <a:ext uri="{FF2B5EF4-FFF2-40B4-BE49-F238E27FC236}">
                <a16:creationId xmlns:a16="http://schemas.microsoft.com/office/drawing/2014/main" id="{B1DDEBA0-3D63-AC0C-3664-2ADACA0F01BD}"/>
              </a:ext>
            </a:extLst>
          </p:cNvPr>
          <p:cNvSpPr>
            <a:spLocks noGrp="1"/>
          </p:cNvSpPr>
          <p:nvPr>
            <p:ph type="sldNum" sz="quarter" idx="12"/>
          </p:nvPr>
        </p:nvSpPr>
        <p:spPr/>
        <p:txBody>
          <a:bodyPr/>
          <a:lstStyle/>
          <a:p>
            <a:fld id="{BB7F5443-E47F-A94C-B252-7B09C45A40C7}" type="slidenum">
              <a:rPr lang="en-US" smtClean="0"/>
              <a:t>‹#›</a:t>
            </a:fld>
            <a:endParaRPr lang="en-US"/>
          </a:p>
        </p:txBody>
      </p:sp>
      <p:sp>
        <p:nvSpPr>
          <p:cNvPr id="8" name="Content Placeholder 2">
            <a:extLst>
              <a:ext uri="{FF2B5EF4-FFF2-40B4-BE49-F238E27FC236}">
                <a16:creationId xmlns:a16="http://schemas.microsoft.com/office/drawing/2014/main" id="{041B03A3-9BBD-9D71-4702-57E4682BE72F}"/>
              </a:ext>
            </a:extLst>
          </p:cNvPr>
          <p:cNvSpPr>
            <a:spLocks noGrp="1"/>
          </p:cNvSpPr>
          <p:nvPr>
            <p:ph idx="1"/>
          </p:nvPr>
        </p:nvSpPr>
        <p:spPr>
          <a:xfrm>
            <a:off x="984784" y="1007476"/>
            <a:ext cx="9003231" cy="5212080"/>
          </a:xfrm>
          <a:solidFill>
            <a:schemeClr val="tx1"/>
          </a:solidFill>
        </p:spPr>
        <p:txBody>
          <a:bodyPr>
            <a:normAutofit/>
          </a:bodyPr>
          <a:lstStyle>
            <a:lvl1pPr marL="0" indent="0">
              <a:lnSpc>
                <a:spcPct val="100000"/>
              </a:lnSpc>
              <a:spcBef>
                <a:spcPts val="0"/>
              </a:spcBef>
              <a:buNone/>
              <a:defRPr sz="1200">
                <a:solidFill>
                  <a:srgbClr val="00FA00"/>
                </a:solidFill>
                <a:latin typeface="Andale Mono" panose="020B0509000000000004" pitchFamily="49"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37601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2"/>
                </a:solidFill>
                <a:effectLst>
                  <a:outerShdw blurRad="63500" sx="102000" sy="102000" algn="ctr" rotWithShape="0">
                    <a:prstClr val="black">
                      <a:alpha val="40000"/>
                    </a:prstClr>
                  </a:outerShdw>
                </a:effectLst>
              </a:defRPr>
            </a:lvl1pPr>
            <a:lvl2pPr>
              <a:defRPr>
                <a:solidFill>
                  <a:schemeClr val="bg2"/>
                </a:solidFill>
                <a:effectLst>
                  <a:outerShdw blurRad="63500" sx="102000" sy="102000" algn="ctr" rotWithShape="0">
                    <a:prstClr val="black">
                      <a:alpha val="40000"/>
                    </a:prstClr>
                  </a:outerShdw>
                </a:effectLst>
              </a:defRPr>
            </a:lvl2pPr>
            <a:lvl3pPr>
              <a:defRPr>
                <a:solidFill>
                  <a:schemeClr val="bg2"/>
                </a:solidFill>
                <a:effectLst>
                  <a:outerShdw blurRad="63500" sx="102000" sy="102000" algn="ctr" rotWithShape="0">
                    <a:prstClr val="black">
                      <a:alpha val="40000"/>
                    </a:prstClr>
                  </a:outerShdw>
                </a:effectLst>
              </a:defRPr>
            </a:lvl3pPr>
            <a:lvl4pPr>
              <a:defRPr>
                <a:solidFill>
                  <a:schemeClr val="bg2"/>
                </a:solidFill>
                <a:effectLst>
                  <a:outerShdw blurRad="63500" sx="102000" sy="102000" algn="ctr" rotWithShape="0">
                    <a:prstClr val="black">
                      <a:alpha val="40000"/>
                    </a:prstClr>
                  </a:outerShdw>
                </a:effectLst>
              </a:defRPr>
            </a:lvl4pPr>
            <a:lvl5pPr>
              <a:defRPr>
                <a:solidFill>
                  <a:schemeClr val="bg2"/>
                </a:solidFill>
                <a:effectLst>
                  <a:outerShdw blurRad="63500" sx="102000" sy="102000" algn="ctr" rotWithShape="0">
                    <a:prstClr val="black">
                      <a:alpha val="4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3/1/23</a:t>
            </a:r>
          </a:p>
        </p:txBody>
      </p:sp>
      <p:sp>
        <p:nvSpPr>
          <p:cNvPr id="5" name="Footer Placeholder 4"/>
          <p:cNvSpPr>
            <a:spLocks noGrp="1"/>
          </p:cNvSpPr>
          <p:nvPr>
            <p:ph type="ftr" sz="quarter" idx="11"/>
          </p:nvPr>
        </p:nvSpPr>
        <p:spPr/>
        <p:txBody>
          <a:bodyPr/>
          <a:lstStyle/>
          <a:p>
            <a:r>
              <a:rPr lang="en-US"/>
              <a:t>PACE SAT Meeting, San Diego</a:t>
            </a:r>
          </a:p>
        </p:txBody>
      </p:sp>
      <p:sp>
        <p:nvSpPr>
          <p:cNvPr id="6" name="Slide Number Placeholder 5"/>
          <p:cNvSpPr>
            <a:spLocks noGrp="1"/>
          </p:cNvSpPr>
          <p:nvPr>
            <p:ph type="sldNum" sz="quarter" idx="12"/>
          </p:nvPr>
        </p:nvSpPr>
        <p:spPr/>
        <p:txBody>
          <a:bodyPr/>
          <a:lstStyle/>
          <a:p>
            <a:fld id="{BB7F5443-E47F-A94C-B252-7B09C45A40C7}" type="slidenum">
              <a:rPr lang="en-US" smtClean="0"/>
              <a:t>‹#›</a:t>
            </a:fld>
            <a:endParaRPr lang="en-US" dirty="0"/>
          </a:p>
        </p:txBody>
      </p:sp>
      <p:sp>
        <p:nvSpPr>
          <p:cNvPr id="8" name="Title 1">
            <a:extLst>
              <a:ext uri="{FF2B5EF4-FFF2-40B4-BE49-F238E27FC236}">
                <a16:creationId xmlns:a16="http://schemas.microsoft.com/office/drawing/2014/main" id="{BE74131C-DAE3-C01E-7C87-5218A4ACE3F3}"/>
              </a:ext>
            </a:extLst>
          </p:cNvPr>
          <p:cNvSpPr>
            <a:spLocks noGrp="1"/>
          </p:cNvSpPr>
          <p:nvPr>
            <p:ph type="title"/>
          </p:nvPr>
        </p:nvSpPr>
        <p:spPr>
          <a:xfrm>
            <a:off x="754380" y="365126"/>
            <a:ext cx="9464040" cy="1325563"/>
          </a:xfrm>
        </p:spPr>
        <p:txBody>
          <a:bodyPr/>
          <a:lstStyle>
            <a:lvl1pPr>
              <a:defRPr b="1" cap="small" baseline="0">
                <a:solidFill>
                  <a:schemeClr val="bg2"/>
                </a:solidFill>
                <a:effectLst>
                  <a:outerShdw blurRad="63500" sx="102000" sy="102000" algn="ctr" rotWithShape="0">
                    <a:prstClr val="black">
                      <a:alpha val="40000"/>
                    </a:prstClr>
                  </a:outerShdw>
                </a:effectLst>
                <a:latin typeface="+mn-lt"/>
              </a:defRPr>
            </a:lvl1pPr>
          </a:lstStyle>
          <a:p>
            <a:r>
              <a:rPr lang="en-US" dirty="0"/>
              <a:t>Click to edit Master title style</a:t>
            </a:r>
          </a:p>
        </p:txBody>
      </p:sp>
      <p:pic>
        <p:nvPicPr>
          <p:cNvPr id="12" name="Picture 11" descr="Shape&#10;&#10;Description automatically generated">
            <a:extLst>
              <a:ext uri="{FF2B5EF4-FFF2-40B4-BE49-F238E27FC236}">
                <a16:creationId xmlns:a16="http://schemas.microsoft.com/office/drawing/2014/main" id="{78E27889-3E5F-0B0E-5FD1-8F8C1AC556DA}"/>
              </a:ext>
            </a:extLst>
          </p:cNvPr>
          <p:cNvPicPr>
            <a:picLocks noChangeAspect="1"/>
          </p:cNvPicPr>
          <p:nvPr userDrawn="1"/>
        </p:nvPicPr>
        <p:blipFill>
          <a:blip r:embed="rId3"/>
          <a:stretch>
            <a:fillRect/>
          </a:stretch>
        </p:blipFill>
        <p:spPr>
          <a:xfrm>
            <a:off x="9542745" y="471214"/>
            <a:ext cx="1150620" cy="1046480"/>
          </a:xfrm>
          <a:prstGeom prst="rect">
            <a:avLst/>
          </a:prstGeom>
        </p:spPr>
      </p:pic>
    </p:spTree>
    <p:extLst>
      <p:ext uri="{BB962C8B-B14F-4D97-AF65-F5344CB8AC3E}">
        <p14:creationId xmlns:p14="http://schemas.microsoft.com/office/powerpoint/2010/main" val="186244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3/1/23</a:t>
            </a:r>
          </a:p>
        </p:txBody>
      </p:sp>
      <p:sp>
        <p:nvSpPr>
          <p:cNvPr id="5" name="Footer Placeholder 4"/>
          <p:cNvSpPr>
            <a:spLocks noGrp="1"/>
          </p:cNvSpPr>
          <p:nvPr>
            <p:ph type="ftr" sz="quarter" idx="11"/>
          </p:nvPr>
        </p:nvSpPr>
        <p:spPr/>
        <p:txBody>
          <a:bodyPr/>
          <a:lstStyle/>
          <a:p>
            <a:r>
              <a:rPr lang="en-US"/>
              <a:t>PACE SAT Meeting, San Diego</a:t>
            </a:r>
          </a:p>
        </p:txBody>
      </p:sp>
      <p:sp>
        <p:nvSpPr>
          <p:cNvPr id="6" name="Slide Number Placeholder 5"/>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44123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3/1/23</a:t>
            </a:r>
          </a:p>
        </p:txBody>
      </p:sp>
      <p:sp>
        <p:nvSpPr>
          <p:cNvPr id="6" name="Footer Placeholder 5"/>
          <p:cNvSpPr>
            <a:spLocks noGrp="1"/>
          </p:cNvSpPr>
          <p:nvPr>
            <p:ph type="ftr" sz="quarter" idx="11"/>
          </p:nvPr>
        </p:nvSpPr>
        <p:spPr/>
        <p:txBody>
          <a:bodyPr/>
          <a:lstStyle/>
          <a:p>
            <a:r>
              <a:rPr lang="en-US"/>
              <a:t>PACE SAT Meeting, San Diego</a:t>
            </a:r>
          </a:p>
        </p:txBody>
      </p:sp>
      <p:sp>
        <p:nvSpPr>
          <p:cNvPr id="7" name="Slide Number Placeholder 6"/>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244441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3/1/23</a:t>
            </a:r>
          </a:p>
        </p:txBody>
      </p:sp>
      <p:sp>
        <p:nvSpPr>
          <p:cNvPr id="8" name="Footer Placeholder 7"/>
          <p:cNvSpPr>
            <a:spLocks noGrp="1"/>
          </p:cNvSpPr>
          <p:nvPr>
            <p:ph type="ftr" sz="quarter" idx="11"/>
          </p:nvPr>
        </p:nvSpPr>
        <p:spPr/>
        <p:txBody>
          <a:bodyPr/>
          <a:lstStyle/>
          <a:p>
            <a:r>
              <a:rPr lang="en-US"/>
              <a:t>PACE SAT Meeting, San Diego</a:t>
            </a:r>
          </a:p>
        </p:txBody>
      </p:sp>
      <p:sp>
        <p:nvSpPr>
          <p:cNvPr id="9" name="Slide Number Placeholder 8"/>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45411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3/1/23</a:t>
            </a:r>
          </a:p>
        </p:txBody>
      </p:sp>
      <p:sp>
        <p:nvSpPr>
          <p:cNvPr id="4" name="Footer Placeholder 3"/>
          <p:cNvSpPr>
            <a:spLocks noGrp="1"/>
          </p:cNvSpPr>
          <p:nvPr>
            <p:ph type="ftr" sz="quarter" idx="11"/>
          </p:nvPr>
        </p:nvSpPr>
        <p:spPr/>
        <p:txBody>
          <a:bodyPr/>
          <a:lstStyle/>
          <a:p>
            <a:r>
              <a:rPr lang="en-US"/>
              <a:t>PACE SAT Meeting, San Diego</a:t>
            </a:r>
          </a:p>
        </p:txBody>
      </p:sp>
      <p:sp>
        <p:nvSpPr>
          <p:cNvPr id="5" name="Slide Number Placeholder 4"/>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73185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3/1/23</a:t>
            </a:r>
          </a:p>
        </p:txBody>
      </p:sp>
      <p:sp>
        <p:nvSpPr>
          <p:cNvPr id="3" name="Footer Placeholder 2"/>
          <p:cNvSpPr>
            <a:spLocks noGrp="1"/>
          </p:cNvSpPr>
          <p:nvPr>
            <p:ph type="ftr" sz="quarter" idx="11"/>
          </p:nvPr>
        </p:nvSpPr>
        <p:spPr/>
        <p:txBody>
          <a:bodyPr/>
          <a:lstStyle/>
          <a:p>
            <a:r>
              <a:rPr lang="en-US"/>
              <a:t>PACE SAT Meeting, San Diego</a:t>
            </a:r>
          </a:p>
        </p:txBody>
      </p:sp>
      <p:sp>
        <p:nvSpPr>
          <p:cNvPr id="4" name="Slide Number Placeholder 3"/>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180714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3/1/23</a:t>
            </a:r>
          </a:p>
        </p:txBody>
      </p:sp>
      <p:sp>
        <p:nvSpPr>
          <p:cNvPr id="6" name="Footer Placeholder 5"/>
          <p:cNvSpPr>
            <a:spLocks noGrp="1"/>
          </p:cNvSpPr>
          <p:nvPr>
            <p:ph type="ftr" sz="quarter" idx="11"/>
          </p:nvPr>
        </p:nvSpPr>
        <p:spPr/>
        <p:txBody>
          <a:bodyPr/>
          <a:lstStyle/>
          <a:p>
            <a:r>
              <a:rPr lang="en-US"/>
              <a:t>PACE SAT Meeting, San Diego</a:t>
            </a:r>
          </a:p>
        </p:txBody>
      </p:sp>
      <p:sp>
        <p:nvSpPr>
          <p:cNvPr id="7" name="Slide Number Placeholder 6"/>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223678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3/1/23</a:t>
            </a:r>
          </a:p>
        </p:txBody>
      </p:sp>
      <p:sp>
        <p:nvSpPr>
          <p:cNvPr id="6" name="Footer Placeholder 5"/>
          <p:cNvSpPr>
            <a:spLocks noGrp="1"/>
          </p:cNvSpPr>
          <p:nvPr>
            <p:ph type="ftr" sz="quarter" idx="11"/>
          </p:nvPr>
        </p:nvSpPr>
        <p:spPr/>
        <p:txBody>
          <a:bodyPr/>
          <a:lstStyle/>
          <a:p>
            <a:r>
              <a:rPr lang="en-US"/>
              <a:t>PACE SAT Meeting, San Diego</a:t>
            </a:r>
          </a:p>
        </p:txBody>
      </p:sp>
      <p:sp>
        <p:nvSpPr>
          <p:cNvPr id="7" name="Slide Number Placeholder 6"/>
          <p:cNvSpPr>
            <a:spLocks noGrp="1"/>
          </p:cNvSpPr>
          <p:nvPr>
            <p:ph type="sldNum" sz="quarter" idx="12"/>
          </p:nvPr>
        </p:nvSpPr>
        <p:spPr/>
        <p:txBody>
          <a:bodyPr/>
          <a:lstStyle/>
          <a:p>
            <a:fld id="{BB7F5443-E47F-A94C-B252-7B09C45A40C7}" type="slidenum">
              <a:rPr lang="en-US" smtClean="0"/>
              <a:t>‹#›</a:t>
            </a:fld>
            <a:endParaRPr lang="en-US"/>
          </a:p>
        </p:txBody>
      </p:sp>
    </p:spTree>
    <p:extLst>
      <p:ext uri="{BB962C8B-B14F-4D97-AF65-F5344CB8AC3E}">
        <p14:creationId xmlns:p14="http://schemas.microsoft.com/office/powerpoint/2010/main" val="16597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r>
              <a:rPr lang="en-US"/>
              <a:t>3/1/23</a:t>
            </a:r>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r>
              <a:rPr lang="en-US"/>
              <a:t>PACE SAT Meeting, San Diego</a:t>
            </a:r>
            <a:endParaRPr lang="en-US" dirty="0"/>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BB7F5443-E47F-A94C-B252-7B09C45A40C7}" type="slidenum">
              <a:rPr lang="en-US" smtClean="0"/>
              <a:pPr/>
              <a:t>‹#›</a:t>
            </a:fld>
            <a:endParaRPr lang="en-US" dirty="0"/>
          </a:p>
        </p:txBody>
      </p:sp>
    </p:spTree>
    <p:extLst>
      <p:ext uri="{BB962C8B-B14F-4D97-AF65-F5344CB8AC3E}">
        <p14:creationId xmlns:p14="http://schemas.microsoft.com/office/powerpoint/2010/main" val="3602086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65B2896.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microsoft.com/office/2018/10/relationships/comments" Target="../comments/modernComment_117_94F973AA.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6_A5ED5AD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1_9648251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11F_BF33D6C.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s://nasa.github.io/Transform-to-Open-Scienc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hyperlink" Target="https://science.nasa.gov/open-science-overview" TargetMode="Externa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science.nasa.gov/open-science/why-do-open-scie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3_2A4337B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775-D9ED-3658-FC20-CB8CF8C5F65E}"/>
              </a:ext>
            </a:extLst>
          </p:cNvPr>
          <p:cNvSpPr>
            <a:spLocks noGrp="1"/>
          </p:cNvSpPr>
          <p:nvPr>
            <p:ph type="ctrTitle"/>
          </p:nvPr>
        </p:nvSpPr>
        <p:spPr/>
        <p:txBody>
          <a:bodyPr>
            <a:normAutofit fontScale="90000"/>
          </a:bodyPr>
          <a:lstStyle/>
          <a:p>
            <a:r>
              <a:rPr lang="en-US" sz="4800" dirty="0"/>
              <a:t>Code Delivery,</a:t>
            </a:r>
            <a:br>
              <a:rPr lang="en-US" sz="4800" dirty="0"/>
            </a:br>
            <a:r>
              <a:rPr lang="en-US" sz="4800" dirty="0"/>
              <a:t>Co-Development, and</a:t>
            </a:r>
            <a:br>
              <a:rPr lang="en-US" sz="4800" dirty="0"/>
            </a:br>
            <a:r>
              <a:rPr lang="en-US" sz="4800" dirty="0"/>
              <a:t>the Year of Open Science @NASA</a:t>
            </a:r>
          </a:p>
        </p:txBody>
      </p:sp>
      <p:sp>
        <p:nvSpPr>
          <p:cNvPr id="3" name="Subtitle 2">
            <a:extLst>
              <a:ext uri="{FF2B5EF4-FFF2-40B4-BE49-F238E27FC236}">
                <a16:creationId xmlns:a16="http://schemas.microsoft.com/office/drawing/2014/main" id="{A83ECFFE-6FCB-A09F-707B-FE7DAE58D154}"/>
              </a:ext>
            </a:extLst>
          </p:cNvPr>
          <p:cNvSpPr>
            <a:spLocks noGrp="1"/>
          </p:cNvSpPr>
          <p:nvPr>
            <p:ph type="subTitle" idx="1"/>
          </p:nvPr>
        </p:nvSpPr>
        <p:spPr/>
        <p:txBody>
          <a:bodyPr anchor="ctr"/>
          <a:lstStyle/>
          <a:p>
            <a:r>
              <a:rPr lang="en-US" dirty="0"/>
              <a:t>Ian Carroll (GSFC, UMBC)</a:t>
            </a:r>
          </a:p>
          <a:p>
            <a:r>
              <a:rPr lang="en-US" dirty="0"/>
              <a:t>Susanne Craig (GSFC, UMBC)</a:t>
            </a:r>
          </a:p>
        </p:txBody>
      </p:sp>
    </p:spTree>
    <p:extLst>
      <p:ext uri="{BB962C8B-B14F-4D97-AF65-F5344CB8AC3E}">
        <p14:creationId xmlns:p14="http://schemas.microsoft.com/office/powerpoint/2010/main" val="106637462"/>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56B089-1E86-A283-95AA-28C859027184}"/>
              </a:ext>
            </a:extLst>
          </p:cNvPr>
          <p:cNvSpPr>
            <a:spLocks noGrp="1"/>
          </p:cNvSpPr>
          <p:nvPr>
            <p:ph type="dt" sz="half" idx="10"/>
          </p:nvPr>
        </p:nvSpPr>
        <p:spPr/>
        <p:txBody>
          <a:bodyPr/>
          <a:lstStyle/>
          <a:p>
            <a:r>
              <a:rPr lang="en-US"/>
              <a:t>3/1/23</a:t>
            </a:r>
          </a:p>
        </p:txBody>
      </p:sp>
      <p:sp>
        <p:nvSpPr>
          <p:cNvPr id="5" name="Footer Placeholder 4">
            <a:extLst>
              <a:ext uri="{FF2B5EF4-FFF2-40B4-BE49-F238E27FC236}">
                <a16:creationId xmlns:a16="http://schemas.microsoft.com/office/drawing/2014/main" id="{E7E611A6-791B-3EE0-7A52-3BC2EB4E0C74}"/>
              </a:ext>
            </a:extLst>
          </p:cNvPr>
          <p:cNvSpPr>
            <a:spLocks noGrp="1"/>
          </p:cNvSpPr>
          <p:nvPr>
            <p:ph type="ftr" sz="quarter" idx="11"/>
          </p:nvPr>
        </p:nvSpPr>
        <p:spPr/>
        <p:txBody>
          <a:bodyPr/>
          <a:lstStyle/>
          <a:p>
            <a:r>
              <a:rPr lang="en-US"/>
              <a:t>PACE SAT Meeting, San Diego</a:t>
            </a:r>
          </a:p>
        </p:txBody>
      </p:sp>
      <p:sp>
        <p:nvSpPr>
          <p:cNvPr id="6" name="Slide Number Placeholder 5">
            <a:extLst>
              <a:ext uri="{FF2B5EF4-FFF2-40B4-BE49-F238E27FC236}">
                <a16:creationId xmlns:a16="http://schemas.microsoft.com/office/drawing/2014/main" id="{B70C41B3-00FB-FF08-AD7E-0CEF9266BBD2}"/>
              </a:ext>
            </a:extLst>
          </p:cNvPr>
          <p:cNvSpPr>
            <a:spLocks noGrp="1"/>
          </p:cNvSpPr>
          <p:nvPr>
            <p:ph type="sldNum" sz="quarter" idx="12"/>
          </p:nvPr>
        </p:nvSpPr>
        <p:spPr/>
        <p:txBody>
          <a:bodyPr/>
          <a:lstStyle/>
          <a:p>
            <a:fld id="{BB7F5443-E47F-A94C-B252-7B09C45A40C7}" type="slidenum">
              <a:rPr lang="en-US" smtClean="0"/>
              <a:t>10</a:t>
            </a:fld>
            <a:endParaRPr lang="en-US" dirty="0"/>
          </a:p>
        </p:txBody>
      </p:sp>
      <p:pic>
        <p:nvPicPr>
          <p:cNvPr id="12" name="Picture 11" descr="Graphical user interface, text, application&#10;&#10;Description automatically generated">
            <a:extLst>
              <a:ext uri="{FF2B5EF4-FFF2-40B4-BE49-F238E27FC236}">
                <a16:creationId xmlns:a16="http://schemas.microsoft.com/office/drawing/2014/main" id="{D04F0677-A55D-64AB-64DC-DEDD17014307}"/>
              </a:ext>
            </a:extLst>
          </p:cNvPr>
          <p:cNvPicPr>
            <a:picLocks noChangeAspect="1"/>
          </p:cNvPicPr>
          <p:nvPr/>
        </p:nvPicPr>
        <p:blipFill>
          <a:blip r:embed="rId3"/>
          <a:stretch>
            <a:fillRect/>
          </a:stretch>
        </p:blipFill>
        <p:spPr>
          <a:xfrm>
            <a:off x="697230" y="1117760"/>
            <a:ext cx="5052060" cy="5811520"/>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85F24198-05B3-7BE3-6192-8DC83D0086AA}"/>
              </a:ext>
            </a:extLst>
          </p:cNvPr>
          <p:cNvPicPr>
            <a:picLocks noChangeAspect="1"/>
          </p:cNvPicPr>
          <p:nvPr/>
        </p:nvPicPr>
        <p:blipFill>
          <a:blip r:embed="rId4"/>
          <a:stretch>
            <a:fillRect/>
          </a:stretch>
        </p:blipFill>
        <p:spPr>
          <a:xfrm>
            <a:off x="5223510" y="1117760"/>
            <a:ext cx="5052060" cy="5811520"/>
          </a:xfrm>
          <a:prstGeom prst="rect">
            <a:avLst/>
          </a:prstGeom>
        </p:spPr>
      </p:pic>
    </p:spTree>
    <p:extLst>
      <p:ext uri="{BB962C8B-B14F-4D97-AF65-F5344CB8AC3E}">
        <p14:creationId xmlns:p14="http://schemas.microsoft.com/office/powerpoint/2010/main" val="55110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ardrop 28">
            <a:extLst>
              <a:ext uri="{FF2B5EF4-FFF2-40B4-BE49-F238E27FC236}">
                <a16:creationId xmlns:a16="http://schemas.microsoft.com/office/drawing/2014/main" id="{1210843C-A412-11DA-9D9F-BCB730967046}"/>
              </a:ext>
            </a:extLst>
          </p:cNvPr>
          <p:cNvSpPr/>
          <p:nvPr/>
        </p:nvSpPr>
        <p:spPr>
          <a:xfrm rot="5400000">
            <a:off x="1530350" y="1940720"/>
            <a:ext cx="2273300" cy="2273300"/>
          </a:xfrm>
          <a:prstGeom prst="teardrop">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BE967-2584-44A1-87E5-AEE2B3678F19}"/>
              </a:ext>
            </a:extLst>
          </p:cNvPr>
          <p:cNvSpPr>
            <a:spLocks noGrp="1"/>
          </p:cNvSpPr>
          <p:nvPr>
            <p:ph type="title"/>
          </p:nvPr>
        </p:nvSpPr>
        <p:spPr>
          <a:xfrm>
            <a:off x="754380" y="365126"/>
            <a:ext cx="9464040" cy="1325563"/>
          </a:xfrm>
        </p:spPr>
        <p:txBody>
          <a:bodyPr/>
          <a:lstStyle/>
          <a:p>
            <a:r>
              <a:rPr lang="en-US" dirty="0"/>
              <a:t>Bundling for Delivery</a:t>
            </a:r>
          </a:p>
        </p:txBody>
      </p:sp>
      <p:sp>
        <p:nvSpPr>
          <p:cNvPr id="4" name="Date Placeholder 3">
            <a:extLst>
              <a:ext uri="{FF2B5EF4-FFF2-40B4-BE49-F238E27FC236}">
                <a16:creationId xmlns:a16="http://schemas.microsoft.com/office/drawing/2014/main" id="{BDF338EF-92FE-3617-A52A-7C87656CCFE1}"/>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C7D31AE3-8010-D899-00FB-03B3F7B49BDA}"/>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6A081F39-87AA-E0BB-0EA6-9408A5B35187}"/>
              </a:ext>
            </a:extLst>
          </p:cNvPr>
          <p:cNvSpPr>
            <a:spLocks noGrp="1"/>
          </p:cNvSpPr>
          <p:nvPr>
            <p:ph type="sldNum" sz="quarter" idx="12"/>
          </p:nvPr>
        </p:nvSpPr>
        <p:spPr/>
        <p:txBody>
          <a:bodyPr/>
          <a:lstStyle/>
          <a:p>
            <a:fld id="{BB7F5443-E47F-A94C-B252-7B09C45A40C7}" type="slidenum">
              <a:rPr lang="en-US" smtClean="0"/>
              <a:t>11</a:t>
            </a:fld>
            <a:endParaRPr lang="en-US"/>
          </a:p>
        </p:txBody>
      </p:sp>
      <p:pic>
        <p:nvPicPr>
          <p:cNvPr id="26" name="Picture 25" descr="A screenshot of a computer&#10;&#10;Description automatically generated with low confidence">
            <a:extLst>
              <a:ext uri="{FF2B5EF4-FFF2-40B4-BE49-F238E27FC236}">
                <a16:creationId xmlns:a16="http://schemas.microsoft.com/office/drawing/2014/main" id="{727AA00A-FFF8-6EB7-356F-2A8B51D1608D}"/>
              </a:ext>
            </a:extLst>
          </p:cNvPr>
          <p:cNvPicPr>
            <a:picLocks noChangeAspect="1"/>
          </p:cNvPicPr>
          <p:nvPr/>
        </p:nvPicPr>
        <p:blipFill rotWithShape="1">
          <a:blip r:embed="rId3"/>
          <a:srcRect l="24687" r="24242" b="52014"/>
          <a:stretch/>
        </p:blipFill>
        <p:spPr>
          <a:xfrm>
            <a:off x="2229283" y="2799320"/>
            <a:ext cx="993977" cy="556099"/>
          </a:xfrm>
          <a:prstGeom prst="rect">
            <a:avLst/>
          </a:prstGeom>
        </p:spPr>
      </p:pic>
      <p:pic>
        <p:nvPicPr>
          <p:cNvPr id="27" name="Picture 26" descr="A screenshot of a computer&#10;&#10;Description automatically generated with low confidence">
            <a:extLst>
              <a:ext uri="{FF2B5EF4-FFF2-40B4-BE49-F238E27FC236}">
                <a16:creationId xmlns:a16="http://schemas.microsoft.com/office/drawing/2014/main" id="{2A16021C-0D9F-14CD-179D-8A44DB6494B8}"/>
              </a:ext>
            </a:extLst>
          </p:cNvPr>
          <p:cNvPicPr>
            <a:picLocks noChangeAspect="1"/>
          </p:cNvPicPr>
          <p:nvPr/>
        </p:nvPicPr>
        <p:blipFill rotWithShape="1">
          <a:blip r:embed="rId3"/>
          <a:srcRect l="24687" r="23301"/>
          <a:stretch/>
        </p:blipFill>
        <p:spPr>
          <a:xfrm>
            <a:off x="4979795" y="2019418"/>
            <a:ext cx="1012299" cy="1158875"/>
          </a:xfrm>
          <a:prstGeom prst="rect">
            <a:avLst/>
          </a:prstGeom>
        </p:spPr>
      </p:pic>
      <p:pic>
        <p:nvPicPr>
          <p:cNvPr id="28" name="Picture 27" descr="A screenshot of a computer&#10;&#10;Description automatically generated with low confidence">
            <a:extLst>
              <a:ext uri="{FF2B5EF4-FFF2-40B4-BE49-F238E27FC236}">
                <a16:creationId xmlns:a16="http://schemas.microsoft.com/office/drawing/2014/main" id="{FD1119BD-E997-8130-9D9C-1AAD9F9991DA}"/>
              </a:ext>
            </a:extLst>
          </p:cNvPr>
          <p:cNvPicPr>
            <a:picLocks noChangeAspect="1"/>
          </p:cNvPicPr>
          <p:nvPr/>
        </p:nvPicPr>
        <p:blipFill rotWithShape="1">
          <a:blip r:embed="rId3"/>
          <a:srcRect l="24687"/>
          <a:stretch/>
        </p:blipFill>
        <p:spPr>
          <a:xfrm>
            <a:off x="7496701" y="2547741"/>
            <a:ext cx="1465798" cy="1158875"/>
          </a:xfrm>
          <a:prstGeom prst="rect">
            <a:avLst/>
          </a:prstGeom>
        </p:spPr>
      </p:pic>
      <p:sp>
        <p:nvSpPr>
          <p:cNvPr id="30" name="Teardrop 29">
            <a:extLst>
              <a:ext uri="{FF2B5EF4-FFF2-40B4-BE49-F238E27FC236}">
                <a16:creationId xmlns:a16="http://schemas.microsoft.com/office/drawing/2014/main" id="{CEF2A342-D1FD-6BC7-E9DD-3593794ECC4C}"/>
              </a:ext>
            </a:extLst>
          </p:cNvPr>
          <p:cNvSpPr/>
          <p:nvPr/>
        </p:nvSpPr>
        <p:spPr>
          <a:xfrm rot="8090852">
            <a:off x="4349750" y="1462206"/>
            <a:ext cx="2273300" cy="2273300"/>
          </a:xfrm>
          <a:prstGeom prst="teardrop">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a:extLst>
              <a:ext uri="{FF2B5EF4-FFF2-40B4-BE49-F238E27FC236}">
                <a16:creationId xmlns:a16="http://schemas.microsoft.com/office/drawing/2014/main" id="{DCB73728-A5B8-BB3C-B720-FFEAA28E80F9}"/>
              </a:ext>
            </a:extLst>
          </p:cNvPr>
          <p:cNvSpPr/>
          <p:nvPr/>
        </p:nvSpPr>
        <p:spPr>
          <a:xfrm rot="10800000">
            <a:off x="7092950" y="1940720"/>
            <a:ext cx="2273300" cy="2273300"/>
          </a:xfrm>
          <a:prstGeom prst="teardrop">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Graphical user interface&#10;&#10;Description automatically generated with medium confidence">
            <a:extLst>
              <a:ext uri="{FF2B5EF4-FFF2-40B4-BE49-F238E27FC236}">
                <a16:creationId xmlns:a16="http://schemas.microsoft.com/office/drawing/2014/main" id="{811A03C6-9470-2978-FC42-6B5065E2DA9E}"/>
              </a:ext>
            </a:extLst>
          </p:cNvPr>
          <p:cNvPicPr>
            <a:picLocks noChangeAspect="1"/>
          </p:cNvPicPr>
          <p:nvPr/>
        </p:nvPicPr>
        <p:blipFill rotWithShape="1">
          <a:blip r:embed="rId4"/>
          <a:srcRect l="26021" t="25229"/>
          <a:stretch/>
        </p:blipFill>
        <p:spPr>
          <a:xfrm>
            <a:off x="3197859" y="4356100"/>
            <a:ext cx="4772785" cy="1842214"/>
          </a:xfrm>
          <a:prstGeom prst="rect">
            <a:avLst/>
          </a:prstGeom>
        </p:spPr>
      </p:pic>
    </p:spTree>
    <p:extLst>
      <p:ext uri="{BB962C8B-B14F-4D97-AF65-F5344CB8AC3E}">
        <p14:creationId xmlns:p14="http://schemas.microsoft.com/office/powerpoint/2010/main" val="313645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omputer&#10;&#10;Description automatically generated with low confidence">
            <a:extLst>
              <a:ext uri="{FF2B5EF4-FFF2-40B4-BE49-F238E27FC236}">
                <a16:creationId xmlns:a16="http://schemas.microsoft.com/office/drawing/2014/main" id="{9B1B548B-97E6-E8B7-E9C6-DDBA84B88A5A}"/>
              </a:ext>
            </a:extLst>
          </p:cNvPr>
          <p:cNvPicPr>
            <a:picLocks noChangeAspect="1"/>
          </p:cNvPicPr>
          <p:nvPr/>
        </p:nvPicPr>
        <p:blipFill rotWithShape="1">
          <a:blip r:embed="rId3"/>
          <a:srcRect l="-330" r="-1"/>
          <a:stretch/>
        </p:blipFill>
        <p:spPr>
          <a:xfrm>
            <a:off x="1816735" y="1594047"/>
            <a:ext cx="7339330" cy="4355706"/>
          </a:xfrm>
          <a:prstGeom prst="rect">
            <a:avLst/>
          </a:prstGeom>
        </p:spPr>
      </p:pic>
      <p:sp>
        <p:nvSpPr>
          <p:cNvPr id="4" name="Date Placeholder 3">
            <a:extLst>
              <a:ext uri="{FF2B5EF4-FFF2-40B4-BE49-F238E27FC236}">
                <a16:creationId xmlns:a16="http://schemas.microsoft.com/office/drawing/2014/main" id="{36036A67-CB2C-DCBF-9135-7F9D9EA9B572}"/>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037C2A46-CFF8-E2F5-91BC-3236BF328C41}"/>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E78A7D2D-C986-65DD-66B1-2ABB0671F4BF}"/>
              </a:ext>
            </a:extLst>
          </p:cNvPr>
          <p:cNvSpPr>
            <a:spLocks noGrp="1"/>
          </p:cNvSpPr>
          <p:nvPr>
            <p:ph type="sldNum" sz="quarter" idx="12"/>
          </p:nvPr>
        </p:nvSpPr>
        <p:spPr/>
        <p:txBody>
          <a:bodyPr/>
          <a:lstStyle/>
          <a:p>
            <a:fld id="{BB7F5443-E47F-A94C-B252-7B09C45A40C7}" type="slidenum">
              <a:rPr lang="en-US" smtClean="0"/>
              <a:t>12</a:t>
            </a:fld>
            <a:endParaRPr lang="en-US"/>
          </a:p>
        </p:txBody>
      </p:sp>
      <p:pic>
        <p:nvPicPr>
          <p:cNvPr id="17" name="Picture 16" descr="Graphical user interface, text&#10;&#10;Description automatically generated">
            <a:extLst>
              <a:ext uri="{FF2B5EF4-FFF2-40B4-BE49-F238E27FC236}">
                <a16:creationId xmlns:a16="http://schemas.microsoft.com/office/drawing/2014/main" id="{3C219ECE-501C-0429-7BD0-FAA847CC3FBA}"/>
              </a:ext>
            </a:extLst>
          </p:cNvPr>
          <p:cNvPicPr>
            <a:picLocks noChangeAspect="1"/>
          </p:cNvPicPr>
          <p:nvPr/>
        </p:nvPicPr>
        <p:blipFill rotWithShape="1">
          <a:blip r:embed="rId4"/>
          <a:srcRect l="24923" r="13435"/>
          <a:stretch/>
        </p:blipFill>
        <p:spPr>
          <a:xfrm>
            <a:off x="2070327" y="4426405"/>
            <a:ext cx="1391921" cy="720090"/>
          </a:xfrm>
          <a:prstGeom prst="rect">
            <a:avLst/>
          </a:prstGeom>
        </p:spPr>
      </p:pic>
    </p:spTree>
    <p:extLst>
      <p:ext uri="{BB962C8B-B14F-4D97-AF65-F5344CB8AC3E}">
        <p14:creationId xmlns:p14="http://schemas.microsoft.com/office/powerpoint/2010/main" val="300321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C5287915-6406-4210-98C7-3ABDD361258C}"/>
              </a:ext>
            </a:extLst>
          </p:cNvPr>
          <p:cNvSpPr>
            <a:spLocks noGrp="1"/>
          </p:cNvSpPr>
          <p:nvPr>
            <p:ph type="dt" sz="half" idx="10"/>
          </p:nvPr>
        </p:nvSpPr>
        <p:spPr/>
        <p:txBody>
          <a:bodyPr/>
          <a:lstStyle/>
          <a:p>
            <a:r>
              <a:rPr lang="en-US"/>
              <a:t>3/1/23</a:t>
            </a:r>
          </a:p>
        </p:txBody>
      </p:sp>
      <p:sp>
        <p:nvSpPr>
          <p:cNvPr id="21" name="Footer Placeholder 20">
            <a:extLst>
              <a:ext uri="{FF2B5EF4-FFF2-40B4-BE49-F238E27FC236}">
                <a16:creationId xmlns:a16="http://schemas.microsoft.com/office/drawing/2014/main" id="{423816C3-9B20-0697-28AF-27A30E5079F1}"/>
              </a:ext>
            </a:extLst>
          </p:cNvPr>
          <p:cNvSpPr>
            <a:spLocks noGrp="1"/>
          </p:cNvSpPr>
          <p:nvPr>
            <p:ph type="ftr" sz="quarter" idx="11"/>
          </p:nvPr>
        </p:nvSpPr>
        <p:spPr/>
        <p:txBody>
          <a:bodyPr/>
          <a:lstStyle/>
          <a:p>
            <a:r>
              <a:rPr lang="en-US"/>
              <a:t>PACE SAT Meeting, San Diego</a:t>
            </a:r>
          </a:p>
        </p:txBody>
      </p:sp>
      <p:sp>
        <p:nvSpPr>
          <p:cNvPr id="20" name="Slide Number Placeholder 19">
            <a:extLst>
              <a:ext uri="{FF2B5EF4-FFF2-40B4-BE49-F238E27FC236}">
                <a16:creationId xmlns:a16="http://schemas.microsoft.com/office/drawing/2014/main" id="{C75412AB-B744-9480-C496-8EA6B599A58A}"/>
              </a:ext>
            </a:extLst>
          </p:cNvPr>
          <p:cNvSpPr>
            <a:spLocks noGrp="1"/>
          </p:cNvSpPr>
          <p:nvPr>
            <p:ph type="sldNum" sz="quarter" idx="12"/>
          </p:nvPr>
        </p:nvSpPr>
        <p:spPr/>
        <p:txBody>
          <a:bodyPr/>
          <a:lstStyle/>
          <a:p>
            <a:fld id="{BB7F5443-E47F-A94C-B252-7B09C45A40C7}" type="slidenum">
              <a:rPr lang="en-US" smtClean="0"/>
              <a:t>13</a:t>
            </a:fld>
            <a:endParaRPr lang="en-US"/>
          </a:p>
        </p:txBody>
      </p:sp>
      <p:sp>
        <p:nvSpPr>
          <p:cNvPr id="3" name="Content Placeholder 2">
            <a:extLst>
              <a:ext uri="{FF2B5EF4-FFF2-40B4-BE49-F238E27FC236}">
                <a16:creationId xmlns:a16="http://schemas.microsoft.com/office/drawing/2014/main" id="{BCF3E92E-F0F7-26E8-934D-84C3439D4E90}"/>
              </a:ext>
            </a:extLst>
          </p:cNvPr>
          <p:cNvSpPr>
            <a:spLocks noGrp="1"/>
          </p:cNvSpPr>
          <p:nvPr>
            <p:ph idx="1"/>
          </p:nvPr>
        </p:nvSpPr>
        <p:spPr/>
        <p:txBody>
          <a:bodyPr>
            <a:normAutofit/>
          </a:bodyPr>
          <a:lstStyle/>
          <a:p>
            <a:r>
              <a:rPr lang="en-US" sz="1600" dirty="0">
                <a:solidFill>
                  <a:srgbClr val="2FFF12"/>
                </a:solidFill>
                <a:effectLst/>
                <a:latin typeface="Andale Mono" panose="020B0509000000000004" pitchFamily="49" charset="0"/>
              </a:rPr>
              <a:t>$ tree -a -L 1</a:t>
            </a:r>
          </a:p>
          <a:p>
            <a:r>
              <a:rPr lang="en-US" sz="1600" dirty="0">
                <a:solidFill>
                  <a:srgbClr val="FFFF00"/>
                </a:solidFill>
                <a:effectLst/>
                <a:latin typeface="Andale Mono" panose="020B0509000000000004" pitchFamily="49" charset="0"/>
              </a:rPr>
              <a:t>.</a:t>
            </a:r>
          </a:p>
          <a:p>
            <a:r>
              <a:rPr lang="en-US" sz="1600" dirty="0">
                <a:solidFill>
                  <a:srgbClr val="FFFF00"/>
                </a:solidFill>
                <a:effectLst/>
                <a:latin typeface="Andale Mono" panose="020B0509000000000004" pitchFamily="49" charset="0"/>
              </a:rPr>
              <a:t>├── .git</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CITATION.cff</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LICENSE</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docs</a:t>
            </a:r>
          </a:p>
          <a:p>
            <a:r>
              <a:rPr lang="en-US" sz="1600" dirty="0">
                <a:solidFill>
                  <a:srgbClr val="FFFF00"/>
                </a:solidFill>
                <a:effectLst/>
                <a:latin typeface="Andale Mono" panose="020B0509000000000004" pitchFamily="49" charset="0"/>
              </a:rPr>
              <a:t>├── </a:t>
            </a:r>
            <a:r>
              <a:rPr lang="en-US" sz="1600" dirty="0" err="1">
                <a:solidFill>
                  <a:srgbClr val="FFFF00"/>
                </a:solidFill>
              </a:rPr>
              <a:t>nn</a:t>
            </a:r>
            <a:r>
              <a:rPr lang="en-US" sz="1600" dirty="0" err="1">
                <a:solidFill>
                  <a:srgbClr val="FFFF00"/>
                </a:solidFill>
                <a:effectLst/>
                <a:latin typeface="Andale Mono" panose="020B0509000000000004" pitchFamily="49" charset="0"/>
              </a:rPr>
              <a:t>iop</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pyproject.toml</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tests</a:t>
            </a:r>
          </a:p>
          <a:p>
            <a:br>
              <a:rPr lang="en-US" sz="1600" dirty="0">
                <a:solidFill>
                  <a:srgbClr val="FFFF00"/>
                </a:solidFill>
                <a:effectLst/>
                <a:latin typeface="Andale Mono" panose="020B0509000000000004" pitchFamily="49" charset="0"/>
              </a:rPr>
            </a:br>
            <a:r>
              <a:rPr lang="en-US" sz="1600" dirty="0">
                <a:solidFill>
                  <a:srgbClr val="2FFF12"/>
                </a:solidFill>
                <a:effectLst/>
                <a:latin typeface="Andale Mono" panose="020B0509000000000004" pitchFamily="49" charset="0"/>
              </a:rPr>
              <a:t>$ git log --</a:t>
            </a:r>
            <a:r>
              <a:rPr lang="en-US" sz="1600" dirty="0" err="1">
                <a:solidFill>
                  <a:srgbClr val="2FFF12"/>
                </a:solidFill>
                <a:effectLst/>
                <a:latin typeface="Andale Mono" panose="020B0509000000000004" pitchFamily="49" charset="0"/>
              </a:rPr>
              <a:t>oneline</a:t>
            </a:r>
            <a:endParaRPr lang="en-US" sz="1600" dirty="0">
              <a:solidFill>
                <a:srgbClr val="2FFF12"/>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30ba4d0 (</a:t>
            </a:r>
            <a:r>
              <a:rPr lang="en-US" sz="1600" dirty="0">
                <a:solidFill>
                  <a:srgbClr val="2EAEBB"/>
                </a:solidFill>
                <a:effectLst/>
                <a:latin typeface="Andale Mono" panose="020B0509000000000004" pitchFamily="49" charset="0"/>
              </a:rPr>
              <a:t>HEAD -&gt; </a:t>
            </a:r>
            <a:r>
              <a:rPr lang="en-US" sz="1600" dirty="0">
                <a:solidFill>
                  <a:srgbClr val="2FB41D"/>
                </a:solidFill>
                <a:effectLst/>
                <a:latin typeface="Andale Mono" panose="020B0509000000000004" pitchFamily="49" charset="0"/>
              </a:rPr>
              <a:t>main</a:t>
            </a:r>
            <a:r>
              <a:rPr lang="en-US" sz="1600" dirty="0">
                <a:solidFill>
                  <a:srgbClr val="9FA01C"/>
                </a:solidFill>
                <a:effectLst/>
                <a:latin typeface="Andale Mono" panose="020B0509000000000004" pitchFamily="49" charset="0"/>
              </a:rPr>
              <a:t>)</a:t>
            </a:r>
            <a:r>
              <a:rPr lang="en-US" sz="1600" dirty="0">
                <a:solidFill>
                  <a:srgbClr val="FFFF00"/>
                </a:solidFill>
                <a:effectLst/>
                <a:latin typeface="Andale Mono" panose="020B0509000000000004" pitchFamily="49" charset="0"/>
              </a:rPr>
              <a:t> add Apache license</a:t>
            </a:r>
          </a:p>
          <a:p>
            <a:r>
              <a:rPr lang="en-US" sz="1600" dirty="0">
                <a:solidFill>
                  <a:srgbClr val="9FA01C"/>
                </a:solidFill>
                <a:effectLst/>
                <a:latin typeface="Andale Mono" panose="020B0509000000000004" pitchFamily="49" charset="0"/>
              </a:rPr>
              <a:t>8ed0b99</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configure </a:t>
            </a:r>
            <a:r>
              <a:rPr lang="en-US" sz="1600" dirty="0" err="1">
                <a:solidFill>
                  <a:srgbClr val="FFFF00"/>
                </a:solidFill>
                <a:effectLst/>
                <a:latin typeface="Andale Mono" panose="020B0509000000000004" pitchFamily="49" charset="0"/>
              </a:rPr>
              <a:t>setuptools</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3132df8</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initial commit</a:t>
            </a:r>
            <a:r>
              <a:rPr lang="en-US" sz="1600" dirty="0">
                <a:solidFill>
                  <a:srgbClr val="2FFF12"/>
                </a:solidFill>
              </a:rPr>
              <a:t> </a:t>
            </a:r>
            <a:endParaRPr lang="en-US" sz="1600" dirty="0">
              <a:solidFill>
                <a:srgbClr val="2FFF12"/>
              </a:solidFill>
              <a:effectLst/>
              <a:latin typeface="Andale Mono" panose="020B0509000000000004" pitchFamily="49" charset="0"/>
            </a:endParaRPr>
          </a:p>
        </p:txBody>
      </p:sp>
      <p:sp>
        <p:nvSpPr>
          <p:cNvPr id="4" name="TextBox 3">
            <a:extLst>
              <a:ext uri="{FF2B5EF4-FFF2-40B4-BE49-F238E27FC236}">
                <a16:creationId xmlns:a16="http://schemas.microsoft.com/office/drawing/2014/main" id="{F962F6BF-19F1-E4B3-7A17-C215D478382E}"/>
              </a:ext>
            </a:extLst>
          </p:cNvPr>
          <p:cNvSpPr txBox="1"/>
          <p:nvPr/>
        </p:nvSpPr>
        <p:spPr>
          <a:xfrm>
            <a:off x="4603215" y="1116526"/>
            <a:ext cx="5384800" cy="369332"/>
          </a:xfrm>
          <a:prstGeom prst="rect">
            <a:avLst/>
          </a:prstGeom>
          <a:noFill/>
        </p:spPr>
        <p:txBody>
          <a:bodyPr wrap="square" lIns="91440" tIns="45720" rIns="91440" bIns="45720" rtlCol="0" anchor="t">
            <a:spAutoFit/>
          </a:bodyPr>
          <a:lstStyle/>
          <a:p>
            <a:r>
              <a:rPr lang="en-US" dirty="0">
                <a:solidFill>
                  <a:srgbClr val="FF9300"/>
                </a:solidFill>
              </a:rPr>
              <a:t>data on changes anywhere within the file tree</a:t>
            </a:r>
          </a:p>
        </p:txBody>
      </p:sp>
      <p:cxnSp>
        <p:nvCxnSpPr>
          <p:cNvPr id="5" name="Straight Arrow Connector 4">
            <a:extLst>
              <a:ext uri="{FF2B5EF4-FFF2-40B4-BE49-F238E27FC236}">
                <a16:creationId xmlns:a16="http://schemas.microsoft.com/office/drawing/2014/main" id="{0D6B4C0E-9D98-C244-BFF0-E188F32CDE97}"/>
              </a:ext>
            </a:extLst>
          </p:cNvPr>
          <p:cNvCxnSpPr>
            <a:cxnSpLocks/>
            <a:stCxn id="4" idx="1"/>
          </p:cNvCxnSpPr>
          <p:nvPr/>
        </p:nvCxnSpPr>
        <p:spPr>
          <a:xfrm flipH="1">
            <a:off x="2159000" y="1301192"/>
            <a:ext cx="2444215" cy="362508"/>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92F995-7B47-1E43-F813-E8FE58F400CC}"/>
              </a:ext>
            </a:extLst>
          </p:cNvPr>
          <p:cNvSpPr txBox="1"/>
          <p:nvPr/>
        </p:nvSpPr>
        <p:spPr>
          <a:xfrm>
            <a:off x="4603215" y="3507411"/>
            <a:ext cx="5257800" cy="369332"/>
          </a:xfrm>
          <a:prstGeom prst="rect">
            <a:avLst/>
          </a:prstGeom>
          <a:noFill/>
        </p:spPr>
        <p:txBody>
          <a:bodyPr wrap="square" lIns="91440" tIns="45720" rIns="91440" bIns="45720" rtlCol="0" anchor="t">
            <a:spAutoFit/>
          </a:bodyPr>
          <a:lstStyle/>
          <a:p>
            <a:r>
              <a:rPr lang="en-US" dirty="0">
                <a:solidFill>
                  <a:srgbClr val="FF9300"/>
                </a:solidFill>
              </a:rPr>
              <a:t>git command to print summary of previous versions</a:t>
            </a:r>
          </a:p>
        </p:txBody>
      </p:sp>
      <p:cxnSp>
        <p:nvCxnSpPr>
          <p:cNvPr id="10" name="Straight Arrow Connector 9">
            <a:extLst>
              <a:ext uri="{FF2B5EF4-FFF2-40B4-BE49-F238E27FC236}">
                <a16:creationId xmlns:a16="http://schemas.microsoft.com/office/drawing/2014/main" id="{E5FE784F-CA43-0794-5391-6E324F2E581B}"/>
              </a:ext>
            </a:extLst>
          </p:cNvPr>
          <p:cNvCxnSpPr>
            <a:cxnSpLocks/>
            <a:stCxn id="9" idx="1"/>
          </p:cNvCxnSpPr>
          <p:nvPr/>
        </p:nvCxnSpPr>
        <p:spPr>
          <a:xfrm flipH="1">
            <a:off x="3517900" y="3692077"/>
            <a:ext cx="1085315" cy="184666"/>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37604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036A67-CB2C-DCBF-9135-7F9D9EA9B572}"/>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037C2A46-CFF8-E2F5-91BC-3236BF328C41}"/>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E78A7D2D-C986-65DD-66B1-2ABB0671F4BF}"/>
              </a:ext>
            </a:extLst>
          </p:cNvPr>
          <p:cNvSpPr>
            <a:spLocks noGrp="1"/>
          </p:cNvSpPr>
          <p:nvPr>
            <p:ph type="sldNum" sz="quarter" idx="12"/>
          </p:nvPr>
        </p:nvSpPr>
        <p:spPr/>
        <p:txBody>
          <a:bodyPr/>
          <a:lstStyle/>
          <a:p>
            <a:fld id="{BB7F5443-E47F-A94C-B252-7B09C45A40C7}" type="slidenum">
              <a:rPr lang="en-US" smtClean="0"/>
              <a:t>14</a:t>
            </a:fld>
            <a:endParaRPr lang="en-US"/>
          </a:p>
        </p:txBody>
      </p:sp>
      <p:pic>
        <p:nvPicPr>
          <p:cNvPr id="15" name="Picture 14" descr="Icon&#10;&#10;Description automatically generated">
            <a:extLst>
              <a:ext uri="{FF2B5EF4-FFF2-40B4-BE49-F238E27FC236}">
                <a16:creationId xmlns:a16="http://schemas.microsoft.com/office/drawing/2014/main" id="{D641B122-F495-2B5F-F64F-14A3ED6AF47E}"/>
              </a:ext>
            </a:extLst>
          </p:cNvPr>
          <p:cNvPicPr>
            <a:picLocks noChangeAspect="1"/>
          </p:cNvPicPr>
          <p:nvPr/>
        </p:nvPicPr>
        <p:blipFill>
          <a:blip r:embed="rId3"/>
          <a:stretch>
            <a:fillRect/>
          </a:stretch>
        </p:blipFill>
        <p:spPr>
          <a:xfrm>
            <a:off x="1005840" y="2045701"/>
            <a:ext cx="8961120" cy="2578100"/>
          </a:xfrm>
          <a:prstGeom prst="rect">
            <a:avLst/>
          </a:prstGeom>
        </p:spPr>
      </p:pic>
    </p:spTree>
    <p:extLst>
      <p:ext uri="{BB962C8B-B14F-4D97-AF65-F5344CB8AC3E}">
        <p14:creationId xmlns:p14="http://schemas.microsoft.com/office/powerpoint/2010/main" val="98546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B97FC-0C90-DFF9-7ACB-AF23639767D2}"/>
              </a:ext>
            </a:extLst>
          </p:cNvPr>
          <p:cNvSpPr>
            <a:spLocks noGrp="1"/>
          </p:cNvSpPr>
          <p:nvPr>
            <p:ph type="dt" sz="half" idx="10"/>
          </p:nvPr>
        </p:nvSpPr>
        <p:spPr/>
        <p:txBody>
          <a:bodyPr/>
          <a:lstStyle/>
          <a:p>
            <a:r>
              <a:rPr lang="en-US"/>
              <a:t>3/1/23</a:t>
            </a:r>
          </a:p>
        </p:txBody>
      </p:sp>
      <p:sp>
        <p:nvSpPr>
          <p:cNvPr id="3" name="Footer Placeholder 2">
            <a:extLst>
              <a:ext uri="{FF2B5EF4-FFF2-40B4-BE49-F238E27FC236}">
                <a16:creationId xmlns:a16="http://schemas.microsoft.com/office/drawing/2014/main" id="{28CD137B-3F5E-F0C4-3787-83D98823D65B}"/>
              </a:ext>
            </a:extLst>
          </p:cNvPr>
          <p:cNvSpPr>
            <a:spLocks noGrp="1"/>
          </p:cNvSpPr>
          <p:nvPr>
            <p:ph type="ftr" sz="quarter" idx="11"/>
          </p:nvPr>
        </p:nvSpPr>
        <p:spPr/>
        <p:txBody>
          <a:bodyPr/>
          <a:lstStyle/>
          <a:p>
            <a:r>
              <a:rPr lang="en-US"/>
              <a:t>PACE SAT Meeting, San Diego</a:t>
            </a:r>
          </a:p>
        </p:txBody>
      </p:sp>
      <p:sp>
        <p:nvSpPr>
          <p:cNvPr id="4" name="Slide Number Placeholder 3">
            <a:extLst>
              <a:ext uri="{FF2B5EF4-FFF2-40B4-BE49-F238E27FC236}">
                <a16:creationId xmlns:a16="http://schemas.microsoft.com/office/drawing/2014/main" id="{5A557821-F85C-9DA1-89FA-55A97FE3EAE2}"/>
              </a:ext>
            </a:extLst>
          </p:cNvPr>
          <p:cNvSpPr>
            <a:spLocks noGrp="1"/>
          </p:cNvSpPr>
          <p:nvPr>
            <p:ph type="sldNum" sz="quarter" idx="12"/>
          </p:nvPr>
        </p:nvSpPr>
        <p:spPr/>
        <p:txBody>
          <a:bodyPr/>
          <a:lstStyle/>
          <a:p>
            <a:fld id="{BB7F5443-E47F-A94C-B252-7B09C45A40C7}" type="slidenum">
              <a:rPr lang="en-US" smtClean="0"/>
              <a:t>15</a:t>
            </a:fld>
            <a:endParaRPr lang="en-US"/>
          </a:p>
        </p:txBody>
      </p:sp>
      <p:sp>
        <p:nvSpPr>
          <p:cNvPr id="5" name="Content Placeholder 4">
            <a:extLst>
              <a:ext uri="{FF2B5EF4-FFF2-40B4-BE49-F238E27FC236}">
                <a16:creationId xmlns:a16="http://schemas.microsoft.com/office/drawing/2014/main" id="{813C6E1C-1786-7685-01D2-0096F9744F92}"/>
              </a:ext>
            </a:extLst>
          </p:cNvPr>
          <p:cNvSpPr>
            <a:spLocks noGrp="1"/>
          </p:cNvSpPr>
          <p:nvPr>
            <p:ph idx="1"/>
          </p:nvPr>
        </p:nvSpPr>
        <p:spPr/>
        <p:txBody>
          <a:bodyPr>
            <a:normAutofit/>
          </a:bodyPr>
          <a:lstStyle/>
          <a:p>
            <a:r>
              <a:rPr lang="en-US" sz="1600" dirty="0">
                <a:solidFill>
                  <a:srgbClr val="2FFF12"/>
                </a:solidFill>
                <a:effectLst/>
                <a:latin typeface="Andale Mono" panose="020B0509000000000004" pitchFamily="49" charset="0"/>
              </a:rPr>
              <a:t>$ git checkout 3132df8</a:t>
            </a:r>
          </a:p>
          <a:p>
            <a:r>
              <a:rPr lang="en-US" sz="1600" dirty="0">
                <a:solidFill>
                  <a:srgbClr val="FFFF00"/>
                </a:solidFill>
                <a:effectLst/>
                <a:latin typeface="Andale Mono" panose="020B0509000000000004" pitchFamily="49" charset="0"/>
              </a:rPr>
              <a:t>HEAD is now at 3132df8 initial commit</a:t>
            </a:r>
          </a:p>
          <a:p>
            <a:endParaRPr lang="en-US" sz="1600" dirty="0">
              <a:solidFill>
                <a:srgbClr val="FFFF00"/>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tree -a -L 1</a:t>
            </a:r>
          </a:p>
          <a:p>
            <a:r>
              <a:rPr lang="en-US" sz="1600" dirty="0">
                <a:solidFill>
                  <a:srgbClr val="FFFF00"/>
                </a:solidFill>
                <a:effectLst/>
                <a:latin typeface="Andale Mono" panose="020B0509000000000004" pitchFamily="49" charset="0"/>
              </a:rPr>
              <a:t>.</a:t>
            </a:r>
          </a:p>
          <a:p>
            <a:r>
              <a:rPr lang="en-US" sz="1600" dirty="0">
                <a:solidFill>
                  <a:srgbClr val="FFFF00"/>
                </a:solidFill>
                <a:effectLst/>
                <a:latin typeface="Andale Mono" panose="020B0509000000000004" pitchFamily="49" charset="0"/>
              </a:rPr>
              <a:t>├── .git</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docs</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pace_algo</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tests</a:t>
            </a:r>
          </a:p>
          <a:p>
            <a:br>
              <a:rPr lang="en-US" sz="1600" dirty="0">
                <a:solidFill>
                  <a:srgbClr val="FFFF00"/>
                </a:solidFill>
                <a:effectLst/>
                <a:latin typeface="Andale Mono" panose="020B0509000000000004" pitchFamily="49" charset="0"/>
              </a:rPr>
            </a:br>
            <a:r>
              <a:rPr lang="en-US" sz="1600" dirty="0">
                <a:solidFill>
                  <a:srgbClr val="2FFF12"/>
                </a:solidFill>
                <a:effectLst/>
                <a:latin typeface="Andale Mono" panose="020B0509000000000004" pitchFamily="49" charset="0"/>
              </a:rPr>
              <a:t>$ git checkout main</a:t>
            </a:r>
          </a:p>
          <a:p>
            <a:r>
              <a:rPr lang="en-US" sz="1600" dirty="0">
                <a:solidFill>
                  <a:srgbClr val="FFFF00"/>
                </a:solidFill>
                <a:effectLst/>
                <a:latin typeface="Andale Mono" panose="020B0509000000000004" pitchFamily="49" charset="0"/>
              </a:rPr>
              <a:t>Previous HEAD position was 3132df8 initial commit</a:t>
            </a:r>
          </a:p>
          <a:p>
            <a:r>
              <a:rPr lang="en-US" sz="1600" dirty="0">
                <a:solidFill>
                  <a:srgbClr val="FFFF00"/>
                </a:solidFill>
                <a:effectLst/>
                <a:latin typeface="Andale Mono" panose="020B0509000000000004" pitchFamily="49" charset="0"/>
              </a:rPr>
              <a:t>Switched to branch 'main’</a:t>
            </a: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log --</a:t>
            </a:r>
            <a:r>
              <a:rPr lang="en-US" sz="1600" dirty="0" err="1">
                <a:solidFill>
                  <a:srgbClr val="2FFF12"/>
                </a:solidFill>
                <a:effectLst/>
                <a:latin typeface="Andale Mono" panose="020B0509000000000004" pitchFamily="49" charset="0"/>
              </a:rPr>
              <a:t>oneline</a:t>
            </a:r>
            <a:endParaRPr lang="en-US" sz="1600" dirty="0">
              <a:solidFill>
                <a:srgbClr val="2FFF12"/>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30ba4d0 (</a:t>
            </a:r>
            <a:r>
              <a:rPr lang="en-US" sz="1600" dirty="0">
                <a:solidFill>
                  <a:srgbClr val="2EAEBB"/>
                </a:solidFill>
                <a:effectLst/>
                <a:latin typeface="Andale Mono" panose="020B0509000000000004" pitchFamily="49" charset="0"/>
              </a:rPr>
              <a:t>HEAD -&gt; </a:t>
            </a:r>
            <a:r>
              <a:rPr lang="en-US" sz="1600" dirty="0">
                <a:solidFill>
                  <a:srgbClr val="2FB41D"/>
                </a:solidFill>
                <a:effectLst/>
                <a:latin typeface="Andale Mono" panose="020B0509000000000004" pitchFamily="49" charset="0"/>
              </a:rPr>
              <a:t>main</a:t>
            </a:r>
            <a:r>
              <a:rPr lang="en-US" sz="1600" dirty="0">
                <a:solidFill>
                  <a:srgbClr val="9FA01C"/>
                </a:solidFill>
                <a:effectLst/>
                <a:latin typeface="Andale Mono" panose="020B0509000000000004" pitchFamily="49" charset="0"/>
              </a:rPr>
              <a:t>)</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add Apache license</a:t>
            </a:r>
          </a:p>
          <a:p>
            <a:r>
              <a:rPr lang="en-US" sz="1600" dirty="0">
                <a:solidFill>
                  <a:srgbClr val="9FA01C"/>
                </a:solidFill>
                <a:effectLst/>
                <a:latin typeface="Andale Mono" panose="020B0509000000000004" pitchFamily="49" charset="0"/>
              </a:rPr>
              <a:t>8ed0b99</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configure </a:t>
            </a:r>
            <a:r>
              <a:rPr lang="en-US" sz="1600" dirty="0" err="1">
                <a:solidFill>
                  <a:srgbClr val="FFFF00"/>
                </a:solidFill>
                <a:effectLst/>
                <a:latin typeface="Andale Mono" panose="020B0509000000000004" pitchFamily="49" charset="0"/>
              </a:rPr>
              <a:t>setuptools</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3132df8</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initial commit</a:t>
            </a:r>
            <a:r>
              <a:rPr lang="en-US" sz="1600" dirty="0">
                <a:solidFill>
                  <a:srgbClr val="2FFF12"/>
                </a:solidFill>
                <a:effectLst/>
                <a:latin typeface="Andale Mono" panose="020B0509000000000004" pitchFamily="49" charset="0"/>
              </a:rPr>
              <a:t> </a:t>
            </a:r>
          </a:p>
        </p:txBody>
      </p:sp>
    </p:spTree>
    <p:extLst>
      <p:ext uri="{BB962C8B-B14F-4D97-AF65-F5344CB8AC3E}">
        <p14:creationId xmlns:p14="http://schemas.microsoft.com/office/powerpoint/2010/main" val="422269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746B-512F-42E6-541F-0209E81A3A44}"/>
              </a:ext>
            </a:extLst>
          </p:cNvPr>
          <p:cNvSpPr>
            <a:spLocks noGrp="1"/>
          </p:cNvSpPr>
          <p:nvPr>
            <p:ph type="title"/>
          </p:nvPr>
        </p:nvSpPr>
        <p:spPr>
          <a:xfrm>
            <a:off x="754380" y="365126"/>
            <a:ext cx="9464040" cy="1325563"/>
          </a:xfrm>
        </p:spPr>
        <p:txBody>
          <a:bodyPr/>
          <a:lstStyle/>
          <a:p>
            <a:r>
              <a:rPr lang="en-US" dirty="0"/>
              <a:t>Sharing a git Repository</a:t>
            </a:r>
          </a:p>
        </p:txBody>
      </p:sp>
      <p:sp>
        <p:nvSpPr>
          <p:cNvPr id="4" name="Date Placeholder 3">
            <a:extLst>
              <a:ext uri="{FF2B5EF4-FFF2-40B4-BE49-F238E27FC236}">
                <a16:creationId xmlns:a16="http://schemas.microsoft.com/office/drawing/2014/main" id="{271D8E1E-D16F-46E9-4387-B2A82B9ECA58}"/>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D23AAB93-905C-AA6C-24E9-D081C9AE211E}"/>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AE92D6AD-7237-3474-EFC3-014C1A8498CB}"/>
              </a:ext>
            </a:extLst>
          </p:cNvPr>
          <p:cNvSpPr>
            <a:spLocks noGrp="1"/>
          </p:cNvSpPr>
          <p:nvPr>
            <p:ph type="sldNum" sz="quarter" idx="12"/>
          </p:nvPr>
        </p:nvSpPr>
        <p:spPr/>
        <p:txBody>
          <a:bodyPr/>
          <a:lstStyle/>
          <a:p>
            <a:fld id="{BB7F5443-E47F-A94C-B252-7B09C45A40C7}" type="slidenum">
              <a:rPr lang="en-US" smtClean="0"/>
              <a:t>16</a:t>
            </a:fld>
            <a:endParaRPr lang="en-US"/>
          </a:p>
        </p:txBody>
      </p:sp>
      <p:pic>
        <p:nvPicPr>
          <p:cNvPr id="10" name="Picture 9" descr="A black background with white text&#10;&#10;Description automatically generated with low confidence">
            <a:extLst>
              <a:ext uri="{FF2B5EF4-FFF2-40B4-BE49-F238E27FC236}">
                <a16:creationId xmlns:a16="http://schemas.microsoft.com/office/drawing/2014/main" id="{CA1E7127-B359-AC11-41E5-2DFC0C40268F}"/>
              </a:ext>
            </a:extLst>
          </p:cNvPr>
          <p:cNvPicPr>
            <a:picLocks noChangeAspect="1"/>
          </p:cNvPicPr>
          <p:nvPr/>
        </p:nvPicPr>
        <p:blipFill rotWithShape="1">
          <a:blip r:embed="rId3"/>
          <a:srcRect r="86190"/>
          <a:stretch/>
        </p:blipFill>
        <p:spPr>
          <a:xfrm>
            <a:off x="3716024" y="1928901"/>
            <a:ext cx="961390" cy="1247244"/>
          </a:xfrm>
          <a:prstGeom prst="rect">
            <a:avLst/>
          </a:prstGeom>
        </p:spPr>
      </p:pic>
      <p:pic>
        <p:nvPicPr>
          <p:cNvPr id="12" name="Picture 11" descr="Logo&#10;&#10;Description automatically generated">
            <a:extLst>
              <a:ext uri="{FF2B5EF4-FFF2-40B4-BE49-F238E27FC236}">
                <a16:creationId xmlns:a16="http://schemas.microsoft.com/office/drawing/2014/main" id="{935FAEEA-8FE9-4E15-BC0F-ECE114858A90}"/>
              </a:ext>
            </a:extLst>
          </p:cNvPr>
          <p:cNvPicPr>
            <a:picLocks noChangeAspect="1"/>
          </p:cNvPicPr>
          <p:nvPr/>
        </p:nvPicPr>
        <p:blipFill>
          <a:blip r:embed="rId4"/>
          <a:stretch>
            <a:fillRect/>
          </a:stretch>
        </p:blipFill>
        <p:spPr>
          <a:xfrm>
            <a:off x="3069594" y="3063331"/>
            <a:ext cx="4508500" cy="1730535"/>
          </a:xfrm>
          <a:prstGeom prst="rect">
            <a:avLst/>
          </a:prstGeom>
        </p:spPr>
      </p:pic>
      <p:pic>
        <p:nvPicPr>
          <p:cNvPr id="16" name="Picture 15" descr="Icon&#10;&#10;Description automatically generated">
            <a:extLst>
              <a:ext uri="{FF2B5EF4-FFF2-40B4-BE49-F238E27FC236}">
                <a16:creationId xmlns:a16="http://schemas.microsoft.com/office/drawing/2014/main" id="{E8DAE5CF-6941-9F26-1628-C2E2889B1E63}"/>
              </a:ext>
            </a:extLst>
          </p:cNvPr>
          <p:cNvPicPr>
            <a:picLocks noChangeAspect="1"/>
          </p:cNvPicPr>
          <p:nvPr/>
        </p:nvPicPr>
        <p:blipFill>
          <a:blip r:embed="rId5"/>
          <a:stretch>
            <a:fillRect/>
          </a:stretch>
        </p:blipFill>
        <p:spPr>
          <a:xfrm>
            <a:off x="3754124" y="4700216"/>
            <a:ext cx="778510" cy="761586"/>
          </a:xfrm>
          <a:prstGeom prst="rect">
            <a:avLst/>
          </a:prstGeom>
        </p:spPr>
      </p:pic>
      <p:pic>
        <p:nvPicPr>
          <p:cNvPr id="18" name="Picture 17" descr="A black and white sign&#10;&#10;Description automatically generated with low confidence">
            <a:extLst>
              <a:ext uri="{FF2B5EF4-FFF2-40B4-BE49-F238E27FC236}">
                <a16:creationId xmlns:a16="http://schemas.microsoft.com/office/drawing/2014/main" id="{0B757ADB-D99D-A0B7-70F0-25D10097C472}"/>
              </a:ext>
            </a:extLst>
          </p:cNvPr>
          <p:cNvPicPr>
            <a:picLocks noChangeAspect="1"/>
          </p:cNvPicPr>
          <p:nvPr/>
        </p:nvPicPr>
        <p:blipFill>
          <a:blip r:embed="rId6"/>
          <a:stretch>
            <a:fillRect/>
          </a:stretch>
        </p:blipFill>
        <p:spPr>
          <a:xfrm>
            <a:off x="4508504" y="4568120"/>
            <a:ext cx="2501900" cy="1025779"/>
          </a:xfrm>
          <a:prstGeom prst="rect">
            <a:avLst/>
          </a:prstGeom>
        </p:spPr>
      </p:pic>
      <p:sp>
        <p:nvSpPr>
          <p:cNvPr id="19" name="TextBox 18">
            <a:extLst>
              <a:ext uri="{FF2B5EF4-FFF2-40B4-BE49-F238E27FC236}">
                <a16:creationId xmlns:a16="http://schemas.microsoft.com/office/drawing/2014/main" id="{E018DC18-426E-5B56-DF3E-F0B0B2EF480A}"/>
              </a:ext>
            </a:extLst>
          </p:cNvPr>
          <p:cNvSpPr txBox="1"/>
          <p:nvPr/>
        </p:nvSpPr>
        <p:spPr>
          <a:xfrm>
            <a:off x="4532634" y="2413337"/>
            <a:ext cx="3216906" cy="1015663"/>
          </a:xfrm>
          <a:prstGeom prst="rect">
            <a:avLst/>
          </a:prstGeom>
          <a:noFill/>
        </p:spPr>
        <p:txBody>
          <a:bodyPr wrap="none" rtlCol="0">
            <a:spAutoFit/>
          </a:bodyPr>
          <a:lstStyle/>
          <a:p>
            <a:r>
              <a:rPr lang="en-US" sz="6000" dirty="0">
                <a:solidFill>
                  <a:schemeClr val="bg1"/>
                </a:solidFill>
              </a:rPr>
              <a:t>Bitbucket</a:t>
            </a:r>
          </a:p>
        </p:txBody>
      </p:sp>
    </p:spTree>
    <p:extLst>
      <p:ext uri="{BB962C8B-B14F-4D97-AF65-F5344CB8AC3E}">
        <p14:creationId xmlns:p14="http://schemas.microsoft.com/office/powerpoint/2010/main" val="273392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 email&#10;&#10;Description automatically generated">
            <a:extLst>
              <a:ext uri="{FF2B5EF4-FFF2-40B4-BE49-F238E27FC236}">
                <a16:creationId xmlns:a16="http://schemas.microsoft.com/office/drawing/2014/main" id="{97F5FC73-BBC6-4053-264A-0E516087DA1F}"/>
              </a:ext>
            </a:extLst>
          </p:cNvPr>
          <p:cNvPicPr>
            <a:picLocks noChangeAspect="1"/>
          </p:cNvPicPr>
          <p:nvPr/>
        </p:nvPicPr>
        <p:blipFill>
          <a:blip r:embed="rId3"/>
          <a:stretch>
            <a:fillRect/>
          </a:stretch>
        </p:blipFill>
        <p:spPr>
          <a:xfrm>
            <a:off x="487583" y="425739"/>
            <a:ext cx="9997632" cy="6373969"/>
          </a:xfrm>
          <a:prstGeom prst="rect">
            <a:avLst/>
          </a:prstGeom>
        </p:spPr>
      </p:pic>
      <p:sp>
        <p:nvSpPr>
          <p:cNvPr id="4" name="Date Placeholder 3">
            <a:extLst>
              <a:ext uri="{FF2B5EF4-FFF2-40B4-BE49-F238E27FC236}">
                <a16:creationId xmlns:a16="http://schemas.microsoft.com/office/drawing/2014/main" id="{90B515AF-204B-ABA7-5A60-22C6DB81E143}"/>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649A0808-3A1C-3DE1-47C3-8C0E06685AF3}"/>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C8A0D45D-36BC-E82E-3C7C-90B8ACBE412D}"/>
              </a:ext>
            </a:extLst>
          </p:cNvPr>
          <p:cNvSpPr>
            <a:spLocks noGrp="1"/>
          </p:cNvSpPr>
          <p:nvPr>
            <p:ph type="sldNum" sz="quarter" idx="12"/>
          </p:nvPr>
        </p:nvSpPr>
        <p:spPr/>
        <p:txBody>
          <a:bodyPr/>
          <a:lstStyle/>
          <a:p>
            <a:fld id="{BB7F5443-E47F-A94C-B252-7B09C45A40C7}" type="slidenum">
              <a:rPr lang="en-US" smtClean="0"/>
              <a:t>17</a:t>
            </a:fld>
            <a:endParaRPr lang="en-US"/>
          </a:p>
        </p:txBody>
      </p:sp>
    </p:spTree>
    <p:extLst>
      <p:ext uri="{BB962C8B-B14F-4D97-AF65-F5344CB8AC3E}">
        <p14:creationId xmlns:p14="http://schemas.microsoft.com/office/powerpoint/2010/main" val="247130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C5287915-6406-4210-98C7-3ABDD361258C}"/>
              </a:ext>
            </a:extLst>
          </p:cNvPr>
          <p:cNvSpPr>
            <a:spLocks noGrp="1"/>
          </p:cNvSpPr>
          <p:nvPr>
            <p:ph type="dt" sz="half" idx="10"/>
          </p:nvPr>
        </p:nvSpPr>
        <p:spPr/>
        <p:txBody>
          <a:bodyPr/>
          <a:lstStyle/>
          <a:p>
            <a:r>
              <a:rPr lang="en-US"/>
              <a:t>3/1/23</a:t>
            </a:r>
          </a:p>
        </p:txBody>
      </p:sp>
      <p:sp>
        <p:nvSpPr>
          <p:cNvPr id="21" name="Footer Placeholder 20">
            <a:extLst>
              <a:ext uri="{FF2B5EF4-FFF2-40B4-BE49-F238E27FC236}">
                <a16:creationId xmlns:a16="http://schemas.microsoft.com/office/drawing/2014/main" id="{423816C3-9B20-0697-28AF-27A30E5079F1}"/>
              </a:ext>
            </a:extLst>
          </p:cNvPr>
          <p:cNvSpPr>
            <a:spLocks noGrp="1"/>
          </p:cNvSpPr>
          <p:nvPr>
            <p:ph type="ftr" sz="quarter" idx="11"/>
          </p:nvPr>
        </p:nvSpPr>
        <p:spPr/>
        <p:txBody>
          <a:bodyPr/>
          <a:lstStyle/>
          <a:p>
            <a:r>
              <a:rPr lang="en-US"/>
              <a:t>PACE SAT Meeting, San Diego</a:t>
            </a:r>
          </a:p>
        </p:txBody>
      </p:sp>
      <p:sp>
        <p:nvSpPr>
          <p:cNvPr id="20" name="Slide Number Placeholder 19">
            <a:extLst>
              <a:ext uri="{FF2B5EF4-FFF2-40B4-BE49-F238E27FC236}">
                <a16:creationId xmlns:a16="http://schemas.microsoft.com/office/drawing/2014/main" id="{C75412AB-B744-9480-C496-8EA6B599A58A}"/>
              </a:ext>
            </a:extLst>
          </p:cNvPr>
          <p:cNvSpPr>
            <a:spLocks noGrp="1"/>
          </p:cNvSpPr>
          <p:nvPr>
            <p:ph type="sldNum" sz="quarter" idx="12"/>
          </p:nvPr>
        </p:nvSpPr>
        <p:spPr/>
        <p:txBody>
          <a:bodyPr/>
          <a:lstStyle/>
          <a:p>
            <a:fld id="{BB7F5443-E47F-A94C-B252-7B09C45A40C7}" type="slidenum">
              <a:rPr lang="en-US" smtClean="0"/>
              <a:t>18</a:t>
            </a:fld>
            <a:endParaRPr lang="en-US"/>
          </a:p>
        </p:txBody>
      </p:sp>
      <p:sp>
        <p:nvSpPr>
          <p:cNvPr id="3" name="Content Placeholder 2">
            <a:extLst>
              <a:ext uri="{FF2B5EF4-FFF2-40B4-BE49-F238E27FC236}">
                <a16:creationId xmlns:a16="http://schemas.microsoft.com/office/drawing/2014/main" id="{BCF3E92E-F0F7-26E8-934D-84C3439D4E90}"/>
              </a:ext>
            </a:extLst>
          </p:cNvPr>
          <p:cNvSpPr>
            <a:spLocks noGrp="1"/>
          </p:cNvSpPr>
          <p:nvPr>
            <p:ph idx="1"/>
          </p:nvPr>
        </p:nvSpPr>
        <p:spPr/>
        <p:txBody>
          <a:bodyPr>
            <a:normAutofit/>
          </a:bodyPr>
          <a:lstStyle/>
          <a:p>
            <a:r>
              <a:rPr lang="en-US" sz="1600" dirty="0">
                <a:solidFill>
                  <a:srgbClr val="2FFF12"/>
                </a:solidFill>
                <a:effectLst/>
                <a:latin typeface="Andale Mono" panose="020B0509000000000004" pitchFamily="49" charset="0"/>
              </a:rPr>
              <a:t>$ git checkout 3132df8</a:t>
            </a:r>
          </a:p>
          <a:p>
            <a:r>
              <a:rPr lang="en-US" sz="1600" dirty="0">
                <a:solidFill>
                  <a:srgbClr val="FFFF00"/>
                </a:solidFill>
                <a:effectLst/>
                <a:latin typeface="Andale Mono" panose="020B0509000000000004" pitchFamily="49" charset="0"/>
              </a:rPr>
              <a:t>HEAD is now at 3132df8 initial commit</a:t>
            </a:r>
          </a:p>
          <a:p>
            <a:r>
              <a:rPr lang="en-US" sz="1600" dirty="0">
                <a:solidFill>
                  <a:srgbClr val="2FFF12"/>
                </a:solidFill>
                <a:effectLst/>
                <a:latin typeface="Andale Mono" panose="020B0509000000000004" pitchFamily="49" charset="0"/>
              </a:rPr>
              <a:t>$ tree -a -L 1</a:t>
            </a:r>
          </a:p>
          <a:p>
            <a:r>
              <a:rPr lang="en-US" sz="1600" dirty="0">
                <a:solidFill>
                  <a:srgbClr val="FFFF00"/>
                </a:solidFill>
                <a:effectLst/>
                <a:latin typeface="Andale Mono" panose="020B0509000000000004" pitchFamily="49" charset="0"/>
              </a:rPr>
              <a:t>.</a:t>
            </a:r>
          </a:p>
          <a:p>
            <a:r>
              <a:rPr lang="en-US" sz="1600" dirty="0">
                <a:solidFill>
                  <a:srgbClr val="FFFF00"/>
                </a:solidFill>
                <a:effectLst/>
                <a:latin typeface="Andale Mono" panose="020B0509000000000004" pitchFamily="49" charset="0"/>
              </a:rPr>
              <a:t>├── .git</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docs</a:t>
            </a:r>
          </a:p>
          <a:p>
            <a:r>
              <a:rPr lang="en-US" sz="1600" dirty="0">
                <a:solidFill>
                  <a:srgbClr val="FFFF00"/>
                </a:solidFill>
                <a:effectLst/>
                <a:latin typeface="Andale Mono" panose="020B0509000000000004" pitchFamily="49" charset="0"/>
              </a:rPr>
              <a:t>├── </a:t>
            </a:r>
            <a:r>
              <a:rPr lang="en-US" sz="1600" dirty="0" err="1">
                <a:solidFill>
                  <a:srgbClr val="FFFF00"/>
                </a:solidFill>
              </a:rPr>
              <a:t>nn</a:t>
            </a:r>
            <a:r>
              <a:rPr lang="en-US" sz="1600" dirty="0" err="1">
                <a:solidFill>
                  <a:srgbClr val="FFFF00"/>
                </a:solidFill>
                <a:effectLst/>
                <a:latin typeface="Andale Mono" panose="020B0509000000000004" pitchFamily="49" charset="0"/>
              </a:rPr>
              <a:t>iop</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tests</a:t>
            </a:r>
          </a:p>
          <a:p>
            <a:br>
              <a:rPr lang="en-US" sz="1600" dirty="0">
                <a:solidFill>
                  <a:srgbClr val="FFFF00"/>
                </a:solidFill>
                <a:effectLst/>
                <a:latin typeface="Andale Mono" panose="020B0509000000000004" pitchFamily="49" charset="0"/>
              </a:rPr>
            </a:b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5 directories, 1 file</a:t>
            </a:r>
          </a:p>
          <a:p>
            <a:r>
              <a:rPr lang="en-US" sz="1600" dirty="0">
                <a:solidFill>
                  <a:srgbClr val="2FFF12"/>
                </a:solidFill>
                <a:effectLst/>
                <a:latin typeface="Andale Mono" panose="020B0509000000000004" pitchFamily="49" charset="0"/>
              </a:rPr>
              <a:t>$ git checkout main</a:t>
            </a:r>
          </a:p>
          <a:p>
            <a:r>
              <a:rPr lang="en-US" sz="1600" dirty="0">
                <a:solidFill>
                  <a:srgbClr val="FFFF00"/>
                </a:solidFill>
                <a:effectLst/>
                <a:latin typeface="Andale Mono" panose="020B0509000000000004" pitchFamily="49" charset="0"/>
              </a:rPr>
              <a:t>Previous HEAD position was 3132df8 initial commit</a:t>
            </a:r>
          </a:p>
          <a:p>
            <a:r>
              <a:rPr lang="en-US" sz="1600" dirty="0">
                <a:solidFill>
                  <a:srgbClr val="FFFF00"/>
                </a:solidFill>
                <a:effectLst/>
                <a:latin typeface="Andale Mono" panose="020B0509000000000004" pitchFamily="49" charset="0"/>
              </a:rPr>
              <a:t>Switched to branch 'main'</a:t>
            </a:r>
          </a:p>
          <a:p>
            <a:r>
              <a:rPr lang="en-US" sz="1600" dirty="0">
                <a:solidFill>
                  <a:srgbClr val="2FFF12"/>
                </a:solidFill>
                <a:effectLst/>
                <a:latin typeface="Andale Mono" panose="020B0509000000000004" pitchFamily="49" charset="0"/>
              </a:rPr>
              <a:t>$ git branch </a:t>
            </a:r>
            <a:r>
              <a:rPr lang="en-US" sz="1600" dirty="0">
                <a:solidFill>
                  <a:srgbClr val="2FFF12"/>
                </a:solidFill>
              </a:rPr>
              <a:t>-v</a:t>
            </a:r>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a:t>
            </a:r>
            <a:r>
              <a:rPr lang="en-US" sz="1600" dirty="0">
                <a:solidFill>
                  <a:srgbClr val="2FB41D"/>
                </a:solidFill>
                <a:effectLst/>
                <a:latin typeface="Andale Mono" panose="020B0509000000000004" pitchFamily="49" charset="0"/>
              </a:rPr>
              <a:t>main</a:t>
            </a:r>
            <a:r>
              <a:rPr lang="en-US" sz="1600" dirty="0">
                <a:solidFill>
                  <a:srgbClr val="2FFF12"/>
                </a:solidFill>
                <a:effectLst/>
                <a:latin typeface="Andale Mono" panose="020B0509000000000004" pitchFamily="49" charset="0"/>
              </a:rPr>
              <a:t> </a:t>
            </a:r>
            <a:r>
              <a:rPr lang="en-US" sz="1600" dirty="0">
                <a:solidFill>
                  <a:srgbClr val="9FA01C"/>
                </a:solidFill>
                <a:effectLst/>
                <a:latin typeface="Andale Mono" panose="020B0509000000000004" pitchFamily="49" charset="0"/>
              </a:rPr>
              <a:t>30ba4d0 </a:t>
            </a:r>
            <a:r>
              <a:rPr lang="en-US" sz="1600" dirty="0">
                <a:solidFill>
                  <a:srgbClr val="FFFF00"/>
                </a:solidFill>
                <a:effectLst/>
                <a:latin typeface="Andale Mono" panose="020B0509000000000004" pitchFamily="49" charset="0"/>
              </a:rPr>
              <a:t>add Apache license</a:t>
            </a:r>
          </a:p>
          <a:p>
            <a:r>
              <a:rPr lang="en-US" sz="1600" dirty="0">
                <a:solidFill>
                  <a:srgbClr val="2FFF12"/>
                </a:solidFill>
                <a:effectLst/>
                <a:latin typeface="Andale Mono" panose="020B0509000000000004" pitchFamily="49" charset="0"/>
              </a:rPr>
              <a:t>$ </a:t>
            </a:r>
          </a:p>
        </p:txBody>
      </p:sp>
      <p:sp>
        <p:nvSpPr>
          <p:cNvPr id="4" name="TextBox 3">
            <a:extLst>
              <a:ext uri="{FF2B5EF4-FFF2-40B4-BE49-F238E27FC236}">
                <a16:creationId xmlns:a16="http://schemas.microsoft.com/office/drawing/2014/main" id="{F962F6BF-19F1-E4B3-7A17-C215D478382E}"/>
              </a:ext>
            </a:extLst>
          </p:cNvPr>
          <p:cNvSpPr txBox="1"/>
          <p:nvPr/>
        </p:nvSpPr>
        <p:spPr>
          <a:xfrm>
            <a:off x="5156199" y="982076"/>
            <a:ext cx="4831815" cy="369332"/>
          </a:xfrm>
          <a:prstGeom prst="rect">
            <a:avLst/>
          </a:prstGeom>
          <a:noFill/>
        </p:spPr>
        <p:txBody>
          <a:bodyPr wrap="square" rtlCol="0">
            <a:spAutoFit/>
          </a:bodyPr>
          <a:lstStyle/>
          <a:p>
            <a:r>
              <a:rPr lang="en-US" dirty="0">
                <a:solidFill>
                  <a:srgbClr val="FF9300"/>
                </a:solidFill>
              </a:rPr>
              <a:t>open the repository at the first commit in the log</a:t>
            </a:r>
          </a:p>
        </p:txBody>
      </p:sp>
      <p:cxnSp>
        <p:nvCxnSpPr>
          <p:cNvPr id="5" name="Straight Arrow Connector 4">
            <a:extLst>
              <a:ext uri="{FF2B5EF4-FFF2-40B4-BE49-F238E27FC236}">
                <a16:creationId xmlns:a16="http://schemas.microsoft.com/office/drawing/2014/main" id="{0D6B4C0E-9D98-C244-BFF0-E188F32CDE97}"/>
              </a:ext>
            </a:extLst>
          </p:cNvPr>
          <p:cNvCxnSpPr>
            <a:cxnSpLocks/>
            <a:stCxn id="4" idx="1"/>
          </p:cNvCxnSpPr>
          <p:nvPr/>
        </p:nvCxnSpPr>
        <p:spPr>
          <a:xfrm flipH="1">
            <a:off x="3873500" y="1166742"/>
            <a:ext cx="1282699"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92F995-7B47-1E43-F813-E8FE58F400CC}"/>
              </a:ext>
            </a:extLst>
          </p:cNvPr>
          <p:cNvSpPr txBox="1"/>
          <p:nvPr/>
        </p:nvSpPr>
        <p:spPr>
          <a:xfrm>
            <a:off x="5156199" y="3625184"/>
            <a:ext cx="4831816" cy="369332"/>
          </a:xfrm>
          <a:prstGeom prst="rect">
            <a:avLst/>
          </a:prstGeom>
          <a:noFill/>
        </p:spPr>
        <p:txBody>
          <a:bodyPr wrap="square" rtlCol="0">
            <a:spAutoFit/>
          </a:bodyPr>
          <a:lstStyle/>
          <a:p>
            <a:r>
              <a:rPr lang="en-US" dirty="0">
                <a:solidFill>
                  <a:srgbClr val="FF9300"/>
                </a:solidFill>
              </a:rPr>
              <a:t>open at the branch called “main”</a:t>
            </a:r>
          </a:p>
        </p:txBody>
      </p:sp>
      <p:cxnSp>
        <p:nvCxnSpPr>
          <p:cNvPr id="10" name="Straight Arrow Connector 9">
            <a:extLst>
              <a:ext uri="{FF2B5EF4-FFF2-40B4-BE49-F238E27FC236}">
                <a16:creationId xmlns:a16="http://schemas.microsoft.com/office/drawing/2014/main" id="{E5FE784F-CA43-0794-5391-6E324F2E581B}"/>
              </a:ext>
            </a:extLst>
          </p:cNvPr>
          <p:cNvCxnSpPr>
            <a:cxnSpLocks/>
            <a:stCxn id="9" idx="1"/>
          </p:cNvCxnSpPr>
          <p:nvPr/>
        </p:nvCxnSpPr>
        <p:spPr>
          <a:xfrm flipH="1">
            <a:off x="3517900" y="3809850"/>
            <a:ext cx="1638299" cy="321463"/>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82CB02F-6183-F80A-D23A-FE1A9798AE0C}"/>
              </a:ext>
            </a:extLst>
          </p:cNvPr>
          <p:cNvPicPr>
            <a:picLocks noChangeAspect="1"/>
          </p:cNvPicPr>
          <p:nvPr/>
        </p:nvPicPr>
        <p:blipFill>
          <a:blip r:embed="rId2"/>
          <a:srcRect/>
          <a:stretch/>
        </p:blipFill>
        <p:spPr>
          <a:xfrm>
            <a:off x="487583" y="425739"/>
            <a:ext cx="9997631" cy="6373969"/>
          </a:xfrm>
          <a:prstGeom prst="rect">
            <a:avLst/>
          </a:prstGeom>
        </p:spPr>
      </p:pic>
      <p:sp>
        <p:nvSpPr>
          <p:cNvPr id="2" name="TextBox 1">
            <a:extLst>
              <a:ext uri="{FF2B5EF4-FFF2-40B4-BE49-F238E27FC236}">
                <a16:creationId xmlns:a16="http://schemas.microsoft.com/office/drawing/2014/main" id="{826D8477-7985-DD24-C92C-B8BF74B8B884}"/>
              </a:ext>
            </a:extLst>
          </p:cNvPr>
          <p:cNvSpPr txBox="1"/>
          <p:nvPr/>
        </p:nvSpPr>
        <p:spPr>
          <a:xfrm>
            <a:off x="2514270" y="3928220"/>
            <a:ext cx="5944256" cy="1569660"/>
          </a:xfrm>
          <a:prstGeom prst="rect">
            <a:avLst/>
          </a:prstGeom>
          <a:solidFill>
            <a:schemeClr val="bg1">
              <a:alpha val="50000"/>
            </a:schemeClr>
          </a:solidFill>
        </p:spPr>
        <p:txBody>
          <a:bodyPr wrap="none" rtlCol="0">
            <a:spAutoFit/>
          </a:bodyPr>
          <a:lstStyle/>
          <a:p>
            <a:r>
              <a:rPr lang="en-US" sz="9600" b="1" dirty="0">
                <a:effectLst>
                  <a:outerShdw blurRad="63500" sx="102000" sy="102000" algn="ctr" rotWithShape="0">
                    <a:prstClr val="black">
                      <a:alpha val="40000"/>
                    </a:prstClr>
                  </a:outerShdw>
                </a:effectLst>
              </a:rPr>
              <a:t>#</a:t>
            </a:r>
            <a:r>
              <a:rPr lang="en-US" sz="9600" b="1" dirty="0" err="1">
                <a:effectLst>
                  <a:outerShdw blurRad="63500" sx="102000" sy="102000" algn="ctr" rotWithShape="0">
                    <a:prstClr val="black">
                      <a:alpha val="40000"/>
                    </a:prstClr>
                  </a:outerShdw>
                </a:effectLst>
              </a:rPr>
              <a:t>nasa</a:t>
            </a:r>
            <a:r>
              <a:rPr lang="en-US" sz="9600" b="1" dirty="0">
                <a:effectLst>
                  <a:outerShdw blurRad="63500" sx="102000" sy="102000" algn="ctr" rotWithShape="0">
                    <a:prstClr val="black">
                      <a:alpha val="40000"/>
                    </a:prstClr>
                  </a:outerShdw>
                </a:effectLst>
              </a:rPr>
              <a:t>-pace</a:t>
            </a:r>
          </a:p>
        </p:txBody>
      </p:sp>
    </p:spTree>
    <p:extLst>
      <p:ext uri="{BB962C8B-B14F-4D97-AF65-F5344CB8AC3E}">
        <p14:creationId xmlns:p14="http://schemas.microsoft.com/office/powerpoint/2010/main" val="362497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08D852-AB74-F4D0-E057-2CC693E2AAF3}"/>
              </a:ext>
            </a:extLst>
          </p:cNvPr>
          <p:cNvSpPr>
            <a:spLocks noGrp="1"/>
          </p:cNvSpPr>
          <p:nvPr>
            <p:ph type="dt" sz="half" idx="10"/>
          </p:nvPr>
        </p:nvSpPr>
        <p:spPr/>
        <p:txBody>
          <a:bodyPr/>
          <a:lstStyle/>
          <a:p>
            <a:r>
              <a:rPr lang="en-US"/>
              <a:t>3/1/23</a:t>
            </a:r>
          </a:p>
        </p:txBody>
      </p:sp>
      <p:sp>
        <p:nvSpPr>
          <p:cNvPr id="4" name="Footer Placeholder 3">
            <a:extLst>
              <a:ext uri="{FF2B5EF4-FFF2-40B4-BE49-F238E27FC236}">
                <a16:creationId xmlns:a16="http://schemas.microsoft.com/office/drawing/2014/main" id="{7420BE2D-0065-A958-7260-F45D3F66EDDE}"/>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3BA4502B-5F35-24F7-4DAD-552299AC3204}"/>
              </a:ext>
            </a:extLst>
          </p:cNvPr>
          <p:cNvSpPr>
            <a:spLocks noGrp="1"/>
          </p:cNvSpPr>
          <p:nvPr>
            <p:ph type="sldNum" sz="quarter" idx="12"/>
          </p:nvPr>
        </p:nvSpPr>
        <p:spPr/>
        <p:txBody>
          <a:bodyPr/>
          <a:lstStyle/>
          <a:p>
            <a:fld id="{BB7F5443-E47F-A94C-B252-7B09C45A40C7}" type="slidenum">
              <a:rPr lang="en-US" smtClean="0"/>
              <a:t>19</a:t>
            </a:fld>
            <a:endParaRPr lang="en-US" dirty="0"/>
          </a:p>
        </p:txBody>
      </p:sp>
      <p:pic>
        <p:nvPicPr>
          <p:cNvPr id="7" name="Picture 6">
            <a:extLst>
              <a:ext uri="{FF2B5EF4-FFF2-40B4-BE49-F238E27FC236}">
                <a16:creationId xmlns:a16="http://schemas.microsoft.com/office/drawing/2014/main" id="{1DF731D2-82E3-3B4E-A08B-588DF699EBF4}"/>
              </a:ext>
            </a:extLst>
          </p:cNvPr>
          <p:cNvPicPr>
            <a:picLocks noChangeAspect="1"/>
          </p:cNvPicPr>
          <p:nvPr/>
        </p:nvPicPr>
        <p:blipFill>
          <a:blip r:embed="rId2"/>
          <a:srcRect/>
          <a:stretch/>
        </p:blipFill>
        <p:spPr>
          <a:xfrm>
            <a:off x="1638488" y="1861038"/>
            <a:ext cx="7695823" cy="3866961"/>
          </a:xfrm>
          <a:prstGeom prst="rect">
            <a:avLst/>
          </a:prstGeom>
        </p:spPr>
      </p:pic>
    </p:spTree>
    <p:extLst>
      <p:ext uri="{BB962C8B-B14F-4D97-AF65-F5344CB8AC3E}">
        <p14:creationId xmlns:p14="http://schemas.microsoft.com/office/powerpoint/2010/main" val="370694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6CB-A033-4CAF-6B0D-63B3BB47A782}"/>
              </a:ext>
            </a:extLst>
          </p:cNvPr>
          <p:cNvSpPr>
            <a:spLocks noGrp="1"/>
          </p:cNvSpPr>
          <p:nvPr>
            <p:ph type="title"/>
          </p:nvPr>
        </p:nvSpPr>
        <p:spPr>
          <a:xfrm>
            <a:off x="754380" y="365126"/>
            <a:ext cx="9464040" cy="1325563"/>
          </a:xfrm>
        </p:spPr>
        <p:txBody>
          <a:bodyPr/>
          <a:lstStyle/>
          <a:p>
            <a:r>
              <a:rPr lang="en-US" dirty="0"/>
              <a:t>Outline</a:t>
            </a:r>
          </a:p>
        </p:txBody>
      </p:sp>
      <p:sp>
        <p:nvSpPr>
          <p:cNvPr id="3" name="Content Placeholder 2">
            <a:extLst>
              <a:ext uri="{FF2B5EF4-FFF2-40B4-BE49-F238E27FC236}">
                <a16:creationId xmlns:a16="http://schemas.microsoft.com/office/drawing/2014/main" id="{0595156F-DBC1-A0F7-A022-2E4B32842CB4}"/>
              </a:ext>
            </a:extLst>
          </p:cNvPr>
          <p:cNvSpPr>
            <a:spLocks noGrp="1"/>
          </p:cNvSpPr>
          <p:nvPr>
            <p:ph idx="1"/>
          </p:nvPr>
        </p:nvSpPr>
        <p:spPr/>
        <p:txBody>
          <a:bodyPr>
            <a:normAutofit/>
          </a:bodyPr>
          <a:lstStyle/>
          <a:p>
            <a:pPr>
              <a:buFont typeface="System Font Regular"/>
              <a:buChar char="▾"/>
            </a:pPr>
            <a:r>
              <a:rPr lang="en-US" dirty="0"/>
              <a:t>Code Delivery</a:t>
            </a:r>
          </a:p>
          <a:p>
            <a:pPr lvl="1"/>
            <a:r>
              <a:rPr lang="en-US" dirty="0"/>
              <a:t>preparing contributions</a:t>
            </a:r>
          </a:p>
          <a:p>
            <a:pPr lvl="2"/>
            <a:r>
              <a:rPr lang="en-US" dirty="0"/>
              <a:t>what to include?</a:t>
            </a:r>
          </a:p>
          <a:p>
            <a:pPr lvl="2"/>
            <a:r>
              <a:rPr lang="en-US" dirty="0"/>
              <a:t>about software licenses, what you need to know</a:t>
            </a:r>
          </a:p>
          <a:p>
            <a:pPr lvl="2"/>
            <a:r>
              <a:rPr lang="en-US" dirty="0"/>
              <a:t>worked-example (part 1)</a:t>
            </a:r>
          </a:p>
          <a:p>
            <a:pPr lvl="1"/>
            <a:r>
              <a:rPr lang="en-US" dirty="0"/>
              <a:t>bundling for delivery</a:t>
            </a:r>
          </a:p>
          <a:p>
            <a:pPr lvl="2"/>
            <a:r>
              <a:rPr lang="en-US" dirty="0"/>
              <a:t>what is a code repository?</a:t>
            </a:r>
          </a:p>
          <a:p>
            <a:pPr lvl="2"/>
            <a:r>
              <a:rPr lang="en-US" dirty="0"/>
              <a:t>about git and working with versions and branches</a:t>
            </a:r>
          </a:p>
          <a:p>
            <a:pPr lvl="2"/>
            <a:r>
              <a:rPr lang="en-US" dirty="0"/>
              <a:t>worked-example (part 2)</a:t>
            </a:r>
          </a:p>
          <a:p>
            <a:pPr>
              <a:buFont typeface="System Font Regular"/>
              <a:buChar char="▸"/>
            </a:pPr>
            <a:r>
              <a:rPr lang="en-US" dirty="0"/>
              <a:t>Co-Development</a:t>
            </a:r>
          </a:p>
          <a:p>
            <a:pPr>
              <a:buFont typeface="System Font Regular"/>
              <a:buChar char="▸"/>
            </a:pPr>
            <a:r>
              <a:rPr lang="en-US" dirty="0"/>
              <a:t>2023 is the “Year of Open Science”</a:t>
            </a:r>
          </a:p>
        </p:txBody>
      </p:sp>
      <p:sp>
        <p:nvSpPr>
          <p:cNvPr id="4" name="Date Placeholder 3">
            <a:extLst>
              <a:ext uri="{FF2B5EF4-FFF2-40B4-BE49-F238E27FC236}">
                <a16:creationId xmlns:a16="http://schemas.microsoft.com/office/drawing/2014/main" id="{58A139B0-E2ED-6A79-8354-2903E181DC07}"/>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7007A251-92A1-C7E2-38E6-AECFD1770EE6}"/>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CE3E6234-746A-7B98-72CD-11AA2883E898}"/>
              </a:ext>
            </a:extLst>
          </p:cNvPr>
          <p:cNvSpPr>
            <a:spLocks noGrp="1"/>
          </p:cNvSpPr>
          <p:nvPr>
            <p:ph type="sldNum" sz="quarter" idx="12"/>
          </p:nvPr>
        </p:nvSpPr>
        <p:spPr/>
        <p:txBody>
          <a:bodyPr/>
          <a:lstStyle/>
          <a:p>
            <a:fld id="{BB7F5443-E47F-A94C-B252-7B09C45A40C7}" type="slidenum">
              <a:rPr lang="en-US" smtClean="0"/>
              <a:t>2</a:t>
            </a:fld>
            <a:endParaRPr lang="en-US"/>
          </a:p>
        </p:txBody>
      </p:sp>
    </p:spTree>
    <p:extLst>
      <p:ext uri="{BB962C8B-B14F-4D97-AF65-F5344CB8AC3E}">
        <p14:creationId xmlns:p14="http://schemas.microsoft.com/office/powerpoint/2010/main" val="2783795924"/>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D40376-D7DD-1DAF-7C57-1CA6A3826C92}"/>
              </a:ext>
            </a:extLst>
          </p:cNvPr>
          <p:cNvSpPr>
            <a:spLocks noGrp="1"/>
          </p:cNvSpPr>
          <p:nvPr>
            <p:ph type="dt" sz="half" idx="10"/>
          </p:nvPr>
        </p:nvSpPr>
        <p:spPr/>
        <p:txBody>
          <a:bodyPr/>
          <a:lstStyle/>
          <a:p>
            <a:r>
              <a:rPr lang="en-US"/>
              <a:t>3/1/23</a:t>
            </a:r>
          </a:p>
        </p:txBody>
      </p:sp>
      <p:sp>
        <p:nvSpPr>
          <p:cNvPr id="4" name="Footer Placeholder 3">
            <a:extLst>
              <a:ext uri="{FF2B5EF4-FFF2-40B4-BE49-F238E27FC236}">
                <a16:creationId xmlns:a16="http://schemas.microsoft.com/office/drawing/2014/main" id="{CF6B3A15-013D-E0F5-ADFB-3D8D054D16EE}"/>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9F8E586B-7789-04AD-EE0D-36A7392FF5D4}"/>
              </a:ext>
            </a:extLst>
          </p:cNvPr>
          <p:cNvSpPr>
            <a:spLocks noGrp="1"/>
          </p:cNvSpPr>
          <p:nvPr>
            <p:ph type="sldNum" sz="quarter" idx="12"/>
          </p:nvPr>
        </p:nvSpPr>
        <p:spPr/>
        <p:txBody>
          <a:bodyPr/>
          <a:lstStyle/>
          <a:p>
            <a:fld id="{BB7F5443-E47F-A94C-B252-7B09C45A40C7}" type="slidenum">
              <a:rPr lang="en-US" smtClean="0"/>
              <a:t>20</a:t>
            </a:fld>
            <a:endParaRPr lang="en-US"/>
          </a:p>
        </p:txBody>
      </p:sp>
      <p:sp>
        <p:nvSpPr>
          <p:cNvPr id="6" name="Content Placeholder 5">
            <a:extLst>
              <a:ext uri="{FF2B5EF4-FFF2-40B4-BE49-F238E27FC236}">
                <a16:creationId xmlns:a16="http://schemas.microsoft.com/office/drawing/2014/main" id="{DA6ECA0A-847D-D8E7-C4D4-24EE2F639A46}"/>
              </a:ext>
            </a:extLst>
          </p:cNvPr>
          <p:cNvSpPr>
            <a:spLocks noGrp="1"/>
          </p:cNvSpPr>
          <p:nvPr>
            <p:ph idx="1"/>
          </p:nvPr>
        </p:nvSpPr>
        <p:spPr/>
        <p:txBody>
          <a:bodyPr>
            <a:normAutofit/>
          </a:bodyPr>
          <a:lstStyle/>
          <a:p>
            <a:r>
              <a:rPr lang="en-US" sz="1600" dirty="0">
                <a:solidFill>
                  <a:srgbClr val="2FFF12"/>
                </a:solidFill>
                <a:effectLst/>
                <a:latin typeface="Andale Mono" panose="020B0509000000000004" pitchFamily="49" charset="0"/>
              </a:rPr>
              <a:t>$ git branch -</a:t>
            </a:r>
            <a:r>
              <a:rPr lang="en-US" sz="1600" dirty="0" err="1">
                <a:solidFill>
                  <a:srgbClr val="2FFF12"/>
                </a:solidFill>
                <a:effectLst/>
                <a:latin typeface="Andale Mono" panose="020B0509000000000004" pitchFamily="49" charset="0"/>
              </a:rPr>
              <a:t>avv</a:t>
            </a:r>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a:t>
            </a:r>
            <a:r>
              <a:rPr lang="en-US" sz="1600" dirty="0">
                <a:solidFill>
                  <a:srgbClr val="2FB41D"/>
                </a:solidFill>
                <a:effectLst/>
                <a:latin typeface="Andale Mono" panose="020B0509000000000004" pitchFamily="49" charset="0"/>
              </a:rPr>
              <a:t>main               </a:t>
            </a:r>
            <a:r>
              <a:rPr lang="en-US" sz="1600" dirty="0">
                <a:solidFill>
                  <a:srgbClr val="2FFF12"/>
                </a:solidFill>
                <a:effectLst/>
                <a:latin typeface="Andale Mono" panose="020B0509000000000004" pitchFamily="49" charset="0"/>
              </a:rPr>
              <a:t> </a:t>
            </a:r>
            <a:r>
              <a:rPr lang="en-US" sz="1600" dirty="0">
                <a:solidFill>
                  <a:srgbClr val="9FA01C"/>
                </a:solidFill>
                <a:effectLst/>
                <a:latin typeface="Andale Mono" panose="020B0509000000000004" pitchFamily="49" charset="0"/>
              </a:rPr>
              <a:t>30ba4d0</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[origin/main] add Apache license</a:t>
            </a:r>
          </a:p>
          <a:p>
            <a:r>
              <a:rPr lang="en-US" sz="1600" dirty="0">
                <a:solidFill>
                  <a:srgbClr val="2FFF12"/>
                </a:solidFill>
                <a:effectLst/>
                <a:latin typeface="Andale Mono" panose="020B0509000000000004" pitchFamily="49" charset="0"/>
              </a:rPr>
              <a:t>  </a:t>
            </a:r>
            <a:r>
              <a:rPr lang="en-US" sz="1600" dirty="0">
                <a:solidFill>
                  <a:srgbClr val="00B0F0"/>
                </a:solidFill>
                <a:effectLst/>
                <a:latin typeface="Andale Mono" panose="020B0509000000000004" pitchFamily="49" charset="0"/>
              </a:rPr>
              <a:t>remotes/origin/main </a:t>
            </a:r>
            <a:r>
              <a:rPr lang="en-US" sz="1600" dirty="0">
                <a:solidFill>
                  <a:srgbClr val="9FA01C"/>
                </a:solidFill>
                <a:effectLst/>
                <a:latin typeface="Andale Mono" panose="020B0509000000000004" pitchFamily="49" charset="0"/>
              </a:rPr>
              <a:t>30ba4d0</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add Apache license</a:t>
            </a: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log --</a:t>
            </a:r>
            <a:r>
              <a:rPr lang="en-US" sz="1600" dirty="0" err="1">
                <a:solidFill>
                  <a:srgbClr val="2FFF12"/>
                </a:solidFill>
                <a:effectLst/>
                <a:latin typeface="Andale Mono" panose="020B0509000000000004" pitchFamily="49" charset="0"/>
              </a:rPr>
              <a:t>oneline</a:t>
            </a:r>
            <a:endParaRPr lang="en-US" sz="1600" dirty="0">
              <a:solidFill>
                <a:srgbClr val="2FFF12"/>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30ba4d0 (</a:t>
            </a:r>
            <a:r>
              <a:rPr lang="en-US" sz="1600" dirty="0">
                <a:solidFill>
                  <a:srgbClr val="2EAEBB"/>
                </a:solidFill>
                <a:effectLst/>
                <a:latin typeface="Andale Mono" panose="020B0509000000000004" pitchFamily="49" charset="0"/>
              </a:rPr>
              <a:t>HEAD -&gt; </a:t>
            </a:r>
            <a:r>
              <a:rPr lang="en-US" sz="1600" dirty="0">
                <a:solidFill>
                  <a:srgbClr val="2FB41D"/>
                </a:solidFill>
                <a:effectLst/>
                <a:latin typeface="Andale Mono" panose="020B0509000000000004" pitchFamily="49" charset="0"/>
              </a:rPr>
              <a:t>main</a:t>
            </a:r>
            <a:r>
              <a:rPr lang="en-US" sz="1600" dirty="0">
                <a:solidFill>
                  <a:srgbClr val="9FA01C"/>
                </a:solidFill>
                <a:effectLst/>
                <a:latin typeface="Andale Mono" panose="020B0509000000000004" pitchFamily="49" charset="0"/>
              </a:rPr>
              <a:t>, </a:t>
            </a:r>
            <a:r>
              <a:rPr lang="en-US" sz="1600" dirty="0">
                <a:solidFill>
                  <a:srgbClr val="00B0F0"/>
                </a:solidFill>
                <a:effectLst/>
                <a:latin typeface="Andale Mono" panose="020B0509000000000004" pitchFamily="49" charset="0"/>
              </a:rPr>
              <a:t>origin/main</a:t>
            </a:r>
            <a:r>
              <a:rPr lang="en-US" sz="1600" dirty="0">
                <a:solidFill>
                  <a:srgbClr val="9FA01C"/>
                </a:solidFill>
                <a:effectLst/>
                <a:latin typeface="Andale Mono" panose="020B0509000000000004" pitchFamily="49" charset="0"/>
              </a:rPr>
              <a:t>)</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add Apache license</a:t>
            </a:r>
          </a:p>
          <a:p>
            <a:r>
              <a:rPr lang="en-US" sz="1600" dirty="0">
                <a:solidFill>
                  <a:srgbClr val="9FA01C"/>
                </a:solidFill>
                <a:effectLst/>
                <a:latin typeface="Andale Mono" panose="020B0509000000000004" pitchFamily="49" charset="0"/>
              </a:rPr>
              <a:t>8ed0b99</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configure </a:t>
            </a:r>
            <a:r>
              <a:rPr lang="en-US" sz="1600" dirty="0" err="1">
                <a:solidFill>
                  <a:srgbClr val="FFFF00"/>
                </a:solidFill>
                <a:effectLst/>
                <a:latin typeface="Andale Mono" panose="020B0509000000000004" pitchFamily="49" charset="0"/>
              </a:rPr>
              <a:t>setuptools</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3132df8</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initial commit</a:t>
            </a:r>
          </a:p>
          <a:p>
            <a:endParaRPr lang="en-US" sz="1600" dirty="0">
              <a:solidFill>
                <a:srgbClr val="FFFF00"/>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fetch</a:t>
            </a:r>
          </a:p>
          <a:p>
            <a:r>
              <a:rPr lang="en-US" sz="1600" dirty="0">
                <a:solidFill>
                  <a:srgbClr val="2FFF12"/>
                </a:solidFill>
                <a:effectLst/>
                <a:latin typeface="Andale Mono" panose="020B0509000000000004" pitchFamily="49" charset="0"/>
              </a:rPr>
              <a:t>$ git branch -</a:t>
            </a:r>
            <a:r>
              <a:rPr lang="en-US" sz="1600" dirty="0" err="1">
                <a:solidFill>
                  <a:srgbClr val="2FFF12"/>
                </a:solidFill>
                <a:effectLst/>
                <a:latin typeface="Andale Mono" panose="020B0509000000000004" pitchFamily="49" charset="0"/>
              </a:rPr>
              <a:t>avv</a:t>
            </a:r>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a:t>
            </a:r>
            <a:r>
              <a:rPr lang="en-US" sz="1600" dirty="0">
                <a:solidFill>
                  <a:srgbClr val="2FB41D"/>
                </a:solidFill>
                <a:effectLst/>
                <a:latin typeface="Andale Mono" panose="020B0509000000000004" pitchFamily="49" charset="0"/>
              </a:rPr>
              <a:t>main               </a:t>
            </a:r>
            <a:r>
              <a:rPr lang="en-US" sz="1600" dirty="0">
                <a:solidFill>
                  <a:srgbClr val="2FFF12"/>
                </a:solidFill>
                <a:effectLst/>
                <a:latin typeface="Andale Mono" panose="020B0509000000000004" pitchFamily="49" charset="0"/>
              </a:rPr>
              <a:t> </a:t>
            </a:r>
            <a:r>
              <a:rPr lang="en-US" sz="1600" dirty="0">
                <a:solidFill>
                  <a:srgbClr val="9FA01C"/>
                </a:solidFill>
                <a:effectLst/>
                <a:latin typeface="Andale Mono" panose="020B0509000000000004" pitchFamily="49" charset="0"/>
              </a:rPr>
              <a:t>30ba4d0</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[origin/main: behind 1] add Apache license</a:t>
            </a:r>
          </a:p>
          <a:p>
            <a:r>
              <a:rPr lang="en-US" sz="1600" dirty="0">
                <a:solidFill>
                  <a:srgbClr val="2FFF12"/>
                </a:solidFill>
                <a:effectLst/>
                <a:latin typeface="Andale Mono" panose="020B0509000000000004" pitchFamily="49" charset="0"/>
              </a:rPr>
              <a:t>  </a:t>
            </a:r>
            <a:r>
              <a:rPr lang="en-US" sz="1600" dirty="0">
                <a:solidFill>
                  <a:srgbClr val="00B0F0"/>
                </a:solidFill>
                <a:effectLst/>
                <a:latin typeface="Andale Mono" panose="020B0509000000000004" pitchFamily="49" charset="0"/>
              </a:rPr>
              <a:t>remotes/origin/main </a:t>
            </a:r>
            <a:r>
              <a:rPr lang="en-US" sz="1600" dirty="0">
                <a:solidFill>
                  <a:srgbClr val="9FA01C"/>
                </a:solidFill>
              </a:rPr>
              <a:t>9</a:t>
            </a:r>
            <a:r>
              <a:rPr lang="en-US" sz="1600" dirty="0">
                <a:solidFill>
                  <a:srgbClr val="9FA01C"/>
                </a:solidFill>
                <a:effectLst/>
                <a:latin typeface="Andale Mono" panose="020B0509000000000004" pitchFamily="49" charset="0"/>
              </a:rPr>
              <a:t>03f9fe </a:t>
            </a:r>
            <a:r>
              <a:rPr lang="en-US" sz="1600" dirty="0">
                <a:solidFill>
                  <a:srgbClr val="FFFF00"/>
                </a:solidFill>
                <a:effectLst/>
                <a:latin typeface="Andale Mono" panose="020B0509000000000004" pitchFamily="49" charset="0"/>
              </a:rPr>
              <a:t>Update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merge origin/main</a:t>
            </a:r>
          </a:p>
          <a:p>
            <a:r>
              <a:rPr lang="en-US" sz="1600" dirty="0">
                <a:solidFill>
                  <a:srgbClr val="FFFF00"/>
                </a:solidFill>
                <a:effectLst/>
                <a:latin typeface="Andale Mono" panose="020B0509000000000004" pitchFamily="49" charset="0"/>
              </a:rPr>
              <a:t>Updating 30ba4d0..903f9fe</a:t>
            </a:r>
          </a:p>
          <a:p>
            <a:r>
              <a:rPr lang="en-US" sz="1600" dirty="0">
                <a:solidFill>
                  <a:srgbClr val="FFFF00"/>
                </a:solidFill>
                <a:effectLst/>
                <a:latin typeface="Andale Mono" panose="020B0509000000000004" pitchFamily="49" charset="0"/>
              </a:rPr>
              <a:t>Fast-forward</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README.md</a:t>
            </a:r>
            <a:r>
              <a:rPr lang="en-US" sz="1600" dirty="0">
                <a:solidFill>
                  <a:srgbClr val="FFFF00"/>
                </a:solidFill>
                <a:effectLst/>
                <a:latin typeface="Andale Mono" panose="020B0509000000000004" pitchFamily="49" charset="0"/>
              </a:rPr>
              <a:t> | 1 +</a:t>
            </a:r>
          </a:p>
          <a:p>
            <a:r>
              <a:rPr lang="en-US" sz="1600" dirty="0">
                <a:solidFill>
                  <a:srgbClr val="FFFF00"/>
                </a:solidFill>
                <a:effectLst/>
                <a:latin typeface="Andale Mono" panose="020B0509000000000004" pitchFamily="49" charset="0"/>
              </a:rPr>
              <a:t> 1 file changed, 1 insertion(+)</a:t>
            </a:r>
          </a:p>
          <a:p>
            <a:endParaRPr lang="en-US" sz="1600" dirty="0">
              <a:solidFill>
                <a:srgbClr val="2FFF12"/>
              </a:solidFill>
              <a:effectLst/>
              <a:latin typeface="Andale Mono" panose="020B0509000000000004" pitchFamily="49" charset="0"/>
            </a:endParaRPr>
          </a:p>
          <a:p>
            <a:endParaRPr lang="en-US" sz="1400" dirty="0">
              <a:solidFill>
                <a:srgbClr val="2FFF12"/>
              </a:solidFill>
              <a:effectLst/>
              <a:latin typeface="Andale Mono" panose="020B0509000000000004" pitchFamily="49" charset="0"/>
            </a:endParaRPr>
          </a:p>
          <a:p>
            <a:endParaRPr lang="en-US" sz="1400" dirty="0"/>
          </a:p>
        </p:txBody>
      </p:sp>
      <p:sp>
        <p:nvSpPr>
          <p:cNvPr id="7" name="TextBox 6">
            <a:extLst>
              <a:ext uri="{FF2B5EF4-FFF2-40B4-BE49-F238E27FC236}">
                <a16:creationId xmlns:a16="http://schemas.microsoft.com/office/drawing/2014/main" id="{79000577-6926-B5AD-10F3-9FA40FE9228D}"/>
              </a:ext>
            </a:extLst>
          </p:cNvPr>
          <p:cNvSpPr txBox="1"/>
          <p:nvPr/>
        </p:nvSpPr>
        <p:spPr>
          <a:xfrm>
            <a:off x="4597399" y="1929694"/>
            <a:ext cx="5390615" cy="369332"/>
          </a:xfrm>
          <a:prstGeom prst="rect">
            <a:avLst/>
          </a:prstGeom>
          <a:noFill/>
        </p:spPr>
        <p:txBody>
          <a:bodyPr wrap="square" rtlCol="0">
            <a:spAutoFit/>
          </a:bodyPr>
          <a:lstStyle/>
          <a:p>
            <a:r>
              <a:rPr lang="en-US" dirty="0">
                <a:solidFill>
                  <a:srgbClr val="FF9300"/>
                </a:solidFill>
              </a:rPr>
              <a:t>the local and remote branches are synchronized</a:t>
            </a:r>
          </a:p>
        </p:txBody>
      </p:sp>
      <p:cxnSp>
        <p:nvCxnSpPr>
          <p:cNvPr id="8" name="Straight Arrow Connector 7">
            <a:extLst>
              <a:ext uri="{FF2B5EF4-FFF2-40B4-BE49-F238E27FC236}">
                <a16:creationId xmlns:a16="http://schemas.microsoft.com/office/drawing/2014/main" id="{0A6183E0-520B-44BD-24D0-41D7AFA943D3}"/>
              </a:ext>
            </a:extLst>
          </p:cNvPr>
          <p:cNvCxnSpPr>
            <a:cxnSpLocks/>
            <a:stCxn id="7" idx="1"/>
          </p:cNvCxnSpPr>
          <p:nvPr/>
        </p:nvCxnSpPr>
        <p:spPr>
          <a:xfrm flipH="1">
            <a:off x="4000500" y="2114360"/>
            <a:ext cx="596899" cy="93004"/>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C84350-1DDC-FCD3-875E-26628398B882}"/>
              </a:ext>
            </a:extLst>
          </p:cNvPr>
          <p:cNvSpPr txBox="1"/>
          <p:nvPr/>
        </p:nvSpPr>
        <p:spPr>
          <a:xfrm>
            <a:off x="4597400" y="1017276"/>
            <a:ext cx="5390615" cy="369332"/>
          </a:xfrm>
          <a:prstGeom prst="rect">
            <a:avLst/>
          </a:prstGeom>
          <a:noFill/>
        </p:spPr>
        <p:txBody>
          <a:bodyPr wrap="square" rtlCol="0">
            <a:spAutoFit/>
          </a:bodyPr>
          <a:lstStyle/>
          <a:p>
            <a:r>
              <a:rPr lang="en-US" dirty="0">
                <a:solidFill>
                  <a:srgbClr val="FF9300"/>
                </a:solidFill>
              </a:rPr>
              <a:t>latest commits on all (local and remote) branches</a:t>
            </a:r>
          </a:p>
        </p:txBody>
      </p:sp>
      <p:cxnSp>
        <p:nvCxnSpPr>
          <p:cNvPr id="11" name="Straight Arrow Connector 10">
            <a:extLst>
              <a:ext uri="{FF2B5EF4-FFF2-40B4-BE49-F238E27FC236}">
                <a16:creationId xmlns:a16="http://schemas.microsoft.com/office/drawing/2014/main" id="{9C954605-DB4D-B14D-363E-D5EA8303EE37}"/>
              </a:ext>
            </a:extLst>
          </p:cNvPr>
          <p:cNvCxnSpPr>
            <a:cxnSpLocks/>
            <a:stCxn id="10" idx="1"/>
          </p:cNvCxnSpPr>
          <p:nvPr/>
        </p:nvCxnSpPr>
        <p:spPr>
          <a:xfrm flipH="1">
            <a:off x="3223260" y="1201942"/>
            <a:ext cx="1374140"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428E0B-5D1C-0236-3A95-5FDA0EFE8EB0}"/>
              </a:ext>
            </a:extLst>
          </p:cNvPr>
          <p:cNvSpPr txBox="1"/>
          <p:nvPr/>
        </p:nvSpPr>
        <p:spPr>
          <a:xfrm>
            <a:off x="4597399" y="4426227"/>
            <a:ext cx="5390614" cy="369332"/>
          </a:xfrm>
          <a:prstGeom prst="rect">
            <a:avLst/>
          </a:prstGeom>
          <a:noFill/>
        </p:spPr>
        <p:txBody>
          <a:bodyPr wrap="square" rtlCol="0">
            <a:spAutoFit/>
          </a:bodyPr>
          <a:lstStyle/>
          <a:p>
            <a:r>
              <a:rPr lang="en-US" dirty="0">
                <a:solidFill>
                  <a:srgbClr val="FF9300"/>
                </a:solidFill>
              </a:rPr>
              <a:t>update remote branches from the origin repository</a:t>
            </a:r>
          </a:p>
        </p:txBody>
      </p:sp>
      <p:cxnSp>
        <p:nvCxnSpPr>
          <p:cNvPr id="14" name="Straight Arrow Connector 13">
            <a:extLst>
              <a:ext uri="{FF2B5EF4-FFF2-40B4-BE49-F238E27FC236}">
                <a16:creationId xmlns:a16="http://schemas.microsoft.com/office/drawing/2014/main" id="{5A1DC571-7F09-61AE-75AE-4287DA796801}"/>
              </a:ext>
            </a:extLst>
          </p:cNvPr>
          <p:cNvCxnSpPr>
            <a:cxnSpLocks/>
            <a:stCxn id="13" idx="1"/>
          </p:cNvCxnSpPr>
          <p:nvPr/>
        </p:nvCxnSpPr>
        <p:spPr>
          <a:xfrm flipH="1">
            <a:off x="4000500" y="4610893"/>
            <a:ext cx="596899"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FB3281-A6C3-A5AD-1C70-B1976A02C9F7}"/>
              </a:ext>
            </a:extLst>
          </p:cNvPr>
          <p:cNvSpPr txBox="1"/>
          <p:nvPr/>
        </p:nvSpPr>
        <p:spPr>
          <a:xfrm>
            <a:off x="4597399" y="3190661"/>
            <a:ext cx="5390615" cy="369332"/>
          </a:xfrm>
          <a:prstGeom prst="rect">
            <a:avLst/>
          </a:prstGeom>
          <a:noFill/>
        </p:spPr>
        <p:txBody>
          <a:bodyPr wrap="square" rtlCol="0">
            <a:spAutoFit/>
          </a:bodyPr>
          <a:lstStyle/>
          <a:p>
            <a:r>
              <a:rPr lang="en-US" dirty="0">
                <a:solidFill>
                  <a:srgbClr val="FF9300"/>
                </a:solidFill>
              </a:rPr>
              <a:t>update the local branch from the remote branch</a:t>
            </a:r>
          </a:p>
        </p:txBody>
      </p:sp>
      <p:cxnSp>
        <p:nvCxnSpPr>
          <p:cNvPr id="18" name="Straight Arrow Connector 17">
            <a:extLst>
              <a:ext uri="{FF2B5EF4-FFF2-40B4-BE49-F238E27FC236}">
                <a16:creationId xmlns:a16="http://schemas.microsoft.com/office/drawing/2014/main" id="{CA52C75B-E3A9-0358-AEF3-EAE238919943}"/>
              </a:ext>
            </a:extLst>
          </p:cNvPr>
          <p:cNvCxnSpPr>
            <a:cxnSpLocks/>
            <a:stCxn id="17" idx="1"/>
          </p:cNvCxnSpPr>
          <p:nvPr/>
        </p:nvCxnSpPr>
        <p:spPr>
          <a:xfrm flipH="1">
            <a:off x="2527300" y="3375327"/>
            <a:ext cx="2070099"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181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14D155E-4F1B-018A-C795-BB435C3DA6EC}"/>
              </a:ext>
            </a:extLst>
          </p:cNvPr>
          <p:cNvSpPr>
            <a:spLocks noGrp="1"/>
          </p:cNvSpPr>
          <p:nvPr>
            <p:ph type="dt" sz="half" idx="10"/>
          </p:nvPr>
        </p:nvSpPr>
        <p:spPr/>
        <p:txBody>
          <a:bodyPr/>
          <a:lstStyle/>
          <a:p>
            <a:r>
              <a:rPr lang="en-US"/>
              <a:t>3/1/23</a:t>
            </a:r>
          </a:p>
        </p:txBody>
      </p:sp>
      <p:sp>
        <p:nvSpPr>
          <p:cNvPr id="4" name="Footer Placeholder 3">
            <a:extLst>
              <a:ext uri="{FF2B5EF4-FFF2-40B4-BE49-F238E27FC236}">
                <a16:creationId xmlns:a16="http://schemas.microsoft.com/office/drawing/2014/main" id="{4B4F85B6-062F-6421-0D20-D341816BCC4A}"/>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E71E3FFC-8AB9-9CE5-9CE2-07DEF7561D0E}"/>
              </a:ext>
            </a:extLst>
          </p:cNvPr>
          <p:cNvSpPr>
            <a:spLocks noGrp="1"/>
          </p:cNvSpPr>
          <p:nvPr>
            <p:ph type="sldNum" sz="quarter" idx="12"/>
          </p:nvPr>
        </p:nvSpPr>
        <p:spPr/>
        <p:txBody>
          <a:bodyPr/>
          <a:lstStyle/>
          <a:p>
            <a:fld id="{BB7F5443-E47F-A94C-B252-7B09C45A40C7}" type="slidenum">
              <a:rPr lang="en-US" smtClean="0"/>
              <a:t>21</a:t>
            </a:fld>
            <a:endParaRPr lang="en-US"/>
          </a:p>
        </p:txBody>
      </p:sp>
      <p:sp>
        <p:nvSpPr>
          <p:cNvPr id="6" name="Content Placeholder 5">
            <a:extLst>
              <a:ext uri="{FF2B5EF4-FFF2-40B4-BE49-F238E27FC236}">
                <a16:creationId xmlns:a16="http://schemas.microsoft.com/office/drawing/2014/main" id="{7564A4C7-967C-A988-16B5-EDF219E7D6A0}"/>
              </a:ext>
            </a:extLst>
          </p:cNvPr>
          <p:cNvSpPr>
            <a:spLocks noGrp="1"/>
          </p:cNvSpPr>
          <p:nvPr>
            <p:ph idx="1"/>
          </p:nvPr>
        </p:nvSpPr>
        <p:spPr/>
        <p:txBody>
          <a:bodyPr>
            <a:normAutofit/>
          </a:bodyPr>
          <a:lstStyle/>
          <a:p>
            <a:r>
              <a:rPr lang="en-US" sz="1600" dirty="0">
                <a:solidFill>
                  <a:srgbClr val="2FFF12"/>
                </a:solidFill>
                <a:effectLst/>
                <a:latin typeface="Andale Mono" panose="020B0509000000000004" pitchFamily="49" charset="0"/>
              </a:rPr>
              <a:t>$ git reset --hard 30ba4d0</a:t>
            </a:r>
          </a:p>
          <a:p>
            <a:r>
              <a:rPr lang="en-US" sz="1600" dirty="0">
                <a:solidFill>
                  <a:srgbClr val="FFFF00"/>
                </a:solidFill>
                <a:effectLst/>
                <a:latin typeface="Andale Mono" panose="020B0509000000000004" pitchFamily="49" charset="0"/>
              </a:rPr>
              <a:t>HEAD is now at 30ba4d0 add Apache license</a:t>
            </a: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log --</a:t>
            </a:r>
            <a:r>
              <a:rPr lang="en-US" sz="1600" dirty="0" err="1">
                <a:solidFill>
                  <a:srgbClr val="2FFF12"/>
                </a:solidFill>
                <a:effectLst/>
                <a:latin typeface="Andale Mono" panose="020B0509000000000004" pitchFamily="49" charset="0"/>
              </a:rPr>
              <a:t>oneline</a:t>
            </a:r>
            <a:endParaRPr lang="en-US" sz="1600" dirty="0">
              <a:solidFill>
                <a:srgbClr val="2FFF12"/>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30ba4d0 (</a:t>
            </a:r>
            <a:r>
              <a:rPr lang="en-US" sz="1600" dirty="0">
                <a:solidFill>
                  <a:srgbClr val="2EAEBB"/>
                </a:solidFill>
                <a:effectLst/>
                <a:latin typeface="Andale Mono" panose="020B0509000000000004" pitchFamily="49" charset="0"/>
              </a:rPr>
              <a:t>HEAD -&gt; </a:t>
            </a:r>
            <a:r>
              <a:rPr lang="en-US" sz="1600" dirty="0">
                <a:solidFill>
                  <a:srgbClr val="2FB41D"/>
                </a:solidFill>
                <a:effectLst/>
                <a:latin typeface="Andale Mono" panose="020B0509000000000004" pitchFamily="49" charset="0"/>
              </a:rPr>
              <a:t>main</a:t>
            </a:r>
            <a:r>
              <a:rPr lang="en-US" sz="1600" dirty="0">
                <a:solidFill>
                  <a:srgbClr val="9FA01C"/>
                </a:solidFill>
                <a:effectLst/>
                <a:latin typeface="Andale Mono" panose="020B0509000000000004" pitchFamily="49" charset="0"/>
              </a:rPr>
              <a:t>)</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add Apache license</a:t>
            </a:r>
          </a:p>
          <a:p>
            <a:r>
              <a:rPr lang="en-US" sz="1600" dirty="0">
                <a:solidFill>
                  <a:srgbClr val="9FA01C"/>
                </a:solidFill>
                <a:effectLst/>
                <a:latin typeface="Andale Mono" panose="020B0509000000000004" pitchFamily="49" charset="0"/>
              </a:rPr>
              <a:t>8ed0b99</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configure </a:t>
            </a:r>
            <a:r>
              <a:rPr lang="en-US" sz="1600" dirty="0" err="1">
                <a:solidFill>
                  <a:srgbClr val="FFFF00"/>
                </a:solidFill>
                <a:effectLst/>
                <a:latin typeface="Andale Mono" panose="020B0509000000000004" pitchFamily="49" charset="0"/>
              </a:rPr>
              <a:t>setuptools</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3132df8 </a:t>
            </a:r>
            <a:r>
              <a:rPr lang="en-US" sz="1600" dirty="0">
                <a:solidFill>
                  <a:srgbClr val="FFFF00"/>
                </a:solidFill>
              </a:rPr>
              <a:t>initial commit</a:t>
            </a:r>
            <a:endParaRPr lang="en-US" sz="1600" dirty="0">
              <a:solidFill>
                <a:srgbClr val="FFFF00"/>
              </a:solidFill>
              <a:effectLst/>
              <a:latin typeface="Andale Mono" panose="020B0509000000000004" pitchFamily="49" charset="0"/>
            </a:endParaRP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pull</a:t>
            </a:r>
          </a:p>
          <a:p>
            <a:r>
              <a:rPr lang="en-US" sz="1600" dirty="0">
                <a:solidFill>
                  <a:srgbClr val="FFFF00"/>
                </a:solidFill>
                <a:effectLst/>
                <a:latin typeface="Andale Mono" panose="020B0509000000000004" pitchFamily="49" charset="0"/>
              </a:rPr>
              <a:t>Updating 30ba4d0..903f9fe</a:t>
            </a:r>
          </a:p>
          <a:p>
            <a:r>
              <a:rPr lang="en-US" sz="1600" dirty="0">
                <a:solidFill>
                  <a:srgbClr val="FFFF00"/>
                </a:solidFill>
                <a:effectLst/>
                <a:latin typeface="Andale Mono" panose="020B0509000000000004" pitchFamily="49" charset="0"/>
              </a:rPr>
              <a:t>Fast-forward</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README.md</a:t>
            </a:r>
            <a:r>
              <a:rPr lang="en-US" sz="1600" dirty="0">
                <a:solidFill>
                  <a:srgbClr val="FFFF00"/>
                </a:solidFill>
                <a:effectLst/>
                <a:latin typeface="Andale Mono" panose="020B0509000000000004" pitchFamily="49" charset="0"/>
              </a:rPr>
              <a:t> | 1 +</a:t>
            </a:r>
          </a:p>
          <a:p>
            <a:r>
              <a:rPr lang="en-US" sz="1600" dirty="0">
                <a:solidFill>
                  <a:srgbClr val="FFFF00"/>
                </a:solidFill>
                <a:effectLst/>
                <a:latin typeface="Andale Mono" panose="020B0509000000000004" pitchFamily="49" charset="0"/>
              </a:rPr>
              <a:t> 1 file changed, 1 insertion(+)</a:t>
            </a: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log --</a:t>
            </a:r>
            <a:r>
              <a:rPr lang="en-US" sz="1600" dirty="0" err="1">
                <a:solidFill>
                  <a:srgbClr val="2FFF12"/>
                </a:solidFill>
                <a:effectLst/>
                <a:latin typeface="Andale Mono" panose="020B0509000000000004" pitchFamily="49" charset="0"/>
              </a:rPr>
              <a:t>oneline</a:t>
            </a:r>
            <a:endParaRPr lang="en-US" sz="1600" dirty="0">
              <a:solidFill>
                <a:srgbClr val="2FFF12"/>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903f9fe (</a:t>
            </a:r>
            <a:r>
              <a:rPr lang="en-US" sz="1600" dirty="0">
                <a:solidFill>
                  <a:srgbClr val="2EAEBB"/>
                </a:solidFill>
                <a:effectLst/>
                <a:latin typeface="Andale Mono" panose="020B0509000000000004" pitchFamily="49" charset="0"/>
              </a:rPr>
              <a:t>HEAD -&gt; </a:t>
            </a:r>
            <a:r>
              <a:rPr lang="en-US" sz="1600" dirty="0">
                <a:solidFill>
                  <a:srgbClr val="2FB41D"/>
                </a:solidFill>
                <a:effectLst/>
                <a:latin typeface="Andale Mono" panose="020B0509000000000004" pitchFamily="49" charset="0"/>
              </a:rPr>
              <a:t>main</a:t>
            </a:r>
            <a:r>
              <a:rPr lang="en-US" sz="1600" dirty="0">
                <a:solidFill>
                  <a:srgbClr val="00B0F0"/>
                </a:solidFill>
                <a:effectLst/>
                <a:latin typeface="Andale Mono" panose="020B0509000000000004" pitchFamily="49" charset="0"/>
              </a:rPr>
              <a:t>, origin/main</a:t>
            </a:r>
            <a:r>
              <a:rPr lang="en-US" sz="1600" dirty="0">
                <a:solidFill>
                  <a:srgbClr val="9FA01C"/>
                </a:solidFill>
                <a:effectLst/>
                <a:latin typeface="Andale Mono" panose="020B0509000000000004" pitchFamily="49" charset="0"/>
              </a:rPr>
              <a:t>)</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Update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30ba4d0</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add Apache license</a:t>
            </a:r>
          </a:p>
          <a:p>
            <a:r>
              <a:rPr lang="en-US" sz="1600" dirty="0">
                <a:solidFill>
                  <a:srgbClr val="9FA01C"/>
                </a:solidFill>
                <a:effectLst/>
                <a:latin typeface="Andale Mono" panose="020B0509000000000004" pitchFamily="49" charset="0"/>
              </a:rPr>
              <a:t>8ed0b99</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configure </a:t>
            </a:r>
            <a:r>
              <a:rPr lang="en-US" sz="1600" dirty="0" err="1">
                <a:solidFill>
                  <a:srgbClr val="FFFF00"/>
                </a:solidFill>
                <a:effectLst/>
                <a:latin typeface="Andale Mono" panose="020B0509000000000004" pitchFamily="49" charset="0"/>
              </a:rPr>
              <a:t>setuptools</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3132df8</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initial commit</a:t>
            </a:r>
            <a:endParaRPr lang="en-US" sz="1600" dirty="0">
              <a:solidFill>
                <a:srgbClr val="2FFF12"/>
              </a:solidFill>
              <a:effectLst/>
              <a:latin typeface="Andale Mono" panose="020B0509000000000004" pitchFamily="49" charset="0"/>
            </a:endParaRPr>
          </a:p>
          <a:p>
            <a:endParaRPr lang="en-US" sz="1600" dirty="0"/>
          </a:p>
        </p:txBody>
      </p:sp>
      <p:sp>
        <p:nvSpPr>
          <p:cNvPr id="7" name="TextBox 6">
            <a:extLst>
              <a:ext uri="{FF2B5EF4-FFF2-40B4-BE49-F238E27FC236}">
                <a16:creationId xmlns:a16="http://schemas.microsoft.com/office/drawing/2014/main" id="{84D4CA0C-A80B-F878-0BD4-AF986DE9966F}"/>
              </a:ext>
            </a:extLst>
          </p:cNvPr>
          <p:cNvSpPr txBox="1"/>
          <p:nvPr/>
        </p:nvSpPr>
        <p:spPr>
          <a:xfrm>
            <a:off x="5486399" y="1007476"/>
            <a:ext cx="4501615" cy="369332"/>
          </a:xfrm>
          <a:prstGeom prst="rect">
            <a:avLst/>
          </a:prstGeom>
          <a:noFill/>
        </p:spPr>
        <p:txBody>
          <a:bodyPr wrap="square" lIns="91440" tIns="45720" rIns="91440" bIns="45720" rtlCol="0" anchor="t">
            <a:spAutoFit/>
          </a:bodyPr>
          <a:lstStyle/>
          <a:p>
            <a:r>
              <a:rPr lang="en-US" dirty="0">
                <a:solidFill>
                  <a:srgbClr val="FF9300"/>
                </a:solidFill>
              </a:rPr>
              <a:t>rewind</a:t>
            </a:r>
          </a:p>
        </p:txBody>
      </p:sp>
      <p:cxnSp>
        <p:nvCxnSpPr>
          <p:cNvPr id="8" name="Straight Arrow Connector 7">
            <a:extLst>
              <a:ext uri="{FF2B5EF4-FFF2-40B4-BE49-F238E27FC236}">
                <a16:creationId xmlns:a16="http://schemas.microsoft.com/office/drawing/2014/main" id="{34CF5A9A-7824-036D-A9DA-E0D3299C3D00}"/>
              </a:ext>
            </a:extLst>
          </p:cNvPr>
          <p:cNvCxnSpPr>
            <a:cxnSpLocks/>
            <a:stCxn id="7" idx="1"/>
          </p:cNvCxnSpPr>
          <p:nvPr/>
        </p:nvCxnSpPr>
        <p:spPr>
          <a:xfrm flipH="1">
            <a:off x="4495800" y="1192142"/>
            <a:ext cx="990599"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0EE497-0931-1DE2-80C7-81A1A9BBCBC1}"/>
              </a:ext>
            </a:extLst>
          </p:cNvPr>
          <p:cNvSpPr txBox="1"/>
          <p:nvPr/>
        </p:nvSpPr>
        <p:spPr>
          <a:xfrm>
            <a:off x="5486400" y="2945025"/>
            <a:ext cx="5257800" cy="369332"/>
          </a:xfrm>
          <a:prstGeom prst="rect">
            <a:avLst/>
          </a:prstGeom>
          <a:noFill/>
        </p:spPr>
        <p:txBody>
          <a:bodyPr wrap="square" rtlCol="0">
            <a:spAutoFit/>
          </a:bodyPr>
          <a:lstStyle/>
          <a:p>
            <a:r>
              <a:rPr lang="en-US" dirty="0">
                <a:solidFill>
                  <a:srgbClr val="FF9300"/>
                </a:solidFill>
              </a:rPr>
              <a:t>fetch and merge at the same time</a:t>
            </a:r>
          </a:p>
        </p:txBody>
      </p:sp>
      <p:cxnSp>
        <p:nvCxnSpPr>
          <p:cNvPr id="11" name="Straight Arrow Connector 10">
            <a:extLst>
              <a:ext uri="{FF2B5EF4-FFF2-40B4-BE49-F238E27FC236}">
                <a16:creationId xmlns:a16="http://schemas.microsoft.com/office/drawing/2014/main" id="{827A60A2-1BEB-F21D-6D6C-725BF60EDE59}"/>
              </a:ext>
            </a:extLst>
          </p:cNvPr>
          <p:cNvCxnSpPr>
            <a:cxnSpLocks/>
            <a:stCxn id="10" idx="1"/>
          </p:cNvCxnSpPr>
          <p:nvPr/>
        </p:nvCxnSpPr>
        <p:spPr>
          <a:xfrm flipH="1">
            <a:off x="2527300" y="3129691"/>
            <a:ext cx="2959100"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51D9FD-87BB-70B0-F682-DFA780605015}"/>
              </a:ext>
            </a:extLst>
          </p:cNvPr>
          <p:cNvSpPr txBox="1"/>
          <p:nvPr/>
        </p:nvSpPr>
        <p:spPr>
          <a:xfrm>
            <a:off x="5438140" y="4155508"/>
            <a:ext cx="4549874" cy="369332"/>
          </a:xfrm>
          <a:prstGeom prst="rect">
            <a:avLst/>
          </a:prstGeom>
          <a:noFill/>
        </p:spPr>
        <p:txBody>
          <a:bodyPr wrap="square" rtlCol="0">
            <a:spAutoFit/>
          </a:bodyPr>
          <a:lstStyle/>
          <a:p>
            <a:r>
              <a:rPr lang="en-US" dirty="0">
                <a:solidFill>
                  <a:srgbClr val="FF9300"/>
                </a:solidFill>
              </a:rPr>
              <a:t>local and remote branches now synchronized</a:t>
            </a:r>
          </a:p>
        </p:txBody>
      </p:sp>
      <p:cxnSp>
        <p:nvCxnSpPr>
          <p:cNvPr id="13" name="Straight Arrow Connector 12">
            <a:extLst>
              <a:ext uri="{FF2B5EF4-FFF2-40B4-BE49-F238E27FC236}">
                <a16:creationId xmlns:a16="http://schemas.microsoft.com/office/drawing/2014/main" id="{DBC588ED-8A77-CE8A-5912-9776737E3EA2}"/>
              </a:ext>
            </a:extLst>
          </p:cNvPr>
          <p:cNvCxnSpPr>
            <a:cxnSpLocks/>
            <a:stCxn id="12" idx="1"/>
          </p:cNvCxnSpPr>
          <p:nvPr/>
        </p:nvCxnSpPr>
        <p:spPr>
          <a:xfrm flipH="1">
            <a:off x="4597400" y="4340174"/>
            <a:ext cx="840740" cy="336034"/>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91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19730F-40C1-1F93-24E8-563B2DC39DEA}"/>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97B174EE-834B-7B58-7909-6B7D291853B2}"/>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CB0C3FBA-EA06-2487-A76A-00BF9B1A8A6F}"/>
              </a:ext>
            </a:extLst>
          </p:cNvPr>
          <p:cNvSpPr>
            <a:spLocks noGrp="1"/>
          </p:cNvSpPr>
          <p:nvPr>
            <p:ph type="sldNum" sz="quarter" idx="12"/>
          </p:nvPr>
        </p:nvSpPr>
        <p:spPr/>
        <p:txBody>
          <a:bodyPr/>
          <a:lstStyle/>
          <a:p>
            <a:fld id="{BB7F5443-E47F-A94C-B252-7B09C45A40C7}" type="slidenum">
              <a:rPr lang="en-US" smtClean="0"/>
              <a:t>22</a:t>
            </a:fld>
            <a:endParaRPr lang="en-US"/>
          </a:p>
        </p:txBody>
      </p:sp>
      <p:pic>
        <p:nvPicPr>
          <p:cNvPr id="3" name="Picture 2" descr="Icon&#10;&#10;Description automatically generated">
            <a:extLst>
              <a:ext uri="{FF2B5EF4-FFF2-40B4-BE49-F238E27FC236}">
                <a16:creationId xmlns:a16="http://schemas.microsoft.com/office/drawing/2014/main" id="{88F6BC53-D85C-4771-91C0-0542E736F3F9}"/>
              </a:ext>
            </a:extLst>
          </p:cNvPr>
          <p:cNvPicPr>
            <a:picLocks noChangeAspect="1"/>
          </p:cNvPicPr>
          <p:nvPr/>
        </p:nvPicPr>
        <p:blipFill>
          <a:blip r:embed="rId4"/>
          <a:stretch>
            <a:fillRect/>
          </a:stretch>
        </p:blipFill>
        <p:spPr>
          <a:xfrm>
            <a:off x="2161540" y="1949449"/>
            <a:ext cx="1168400" cy="1143000"/>
          </a:xfrm>
          <a:prstGeom prst="rect">
            <a:avLst/>
          </a:prstGeom>
        </p:spPr>
      </p:pic>
      <p:pic>
        <p:nvPicPr>
          <p:cNvPr id="16" name="Picture 15" descr="Icon&#10;&#10;Description automatically generated">
            <a:extLst>
              <a:ext uri="{FF2B5EF4-FFF2-40B4-BE49-F238E27FC236}">
                <a16:creationId xmlns:a16="http://schemas.microsoft.com/office/drawing/2014/main" id="{1621ACE6-C03D-9813-4B7E-4A847D4F359D}"/>
              </a:ext>
            </a:extLst>
          </p:cNvPr>
          <p:cNvPicPr>
            <a:picLocks noChangeAspect="1"/>
          </p:cNvPicPr>
          <p:nvPr/>
        </p:nvPicPr>
        <p:blipFill rotWithShape="1">
          <a:blip r:embed="rId5"/>
          <a:srcRect b="17944"/>
          <a:stretch/>
        </p:blipFill>
        <p:spPr>
          <a:xfrm>
            <a:off x="2727854" y="4451351"/>
            <a:ext cx="1341120" cy="1325563"/>
          </a:xfrm>
          <a:prstGeom prst="rect">
            <a:avLst/>
          </a:prstGeom>
        </p:spPr>
      </p:pic>
      <p:pic>
        <p:nvPicPr>
          <p:cNvPr id="17" name="Picture 16" descr="Icon&#10;&#10;Description automatically generated">
            <a:extLst>
              <a:ext uri="{FF2B5EF4-FFF2-40B4-BE49-F238E27FC236}">
                <a16:creationId xmlns:a16="http://schemas.microsoft.com/office/drawing/2014/main" id="{B9581016-A861-6142-19EE-5D80E1E27F06}"/>
              </a:ext>
            </a:extLst>
          </p:cNvPr>
          <p:cNvPicPr>
            <a:picLocks noChangeAspect="1"/>
          </p:cNvPicPr>
          <p:nvPr/>
        </p:nvPicPr>
        <p:blipFill>
          <a:blip r:embed="rId4"/>
          <a:stretch>
            <a:fillRect/>
          </a:stretch>
        </p:blipFill>
        <p:spPr>
          <a:xfrm>
            <a:off x="7642862" y="1870870"/>
            <a:ext cx="1168400" cy="1143000"/>
          </a:xfrm>
          <a:prstGeom prst="rect">
            <a:avLst/>
          </a:prstGeom>
        </p:spPr>
      </p:pic>
      <p:pic>
        <p:nvPicPr>
          <p:cNvPr id="18" name="Picture 17" descr="Icon&#10;&#10;Description automatically generated">
            <a:extLst>
              <a:ext uri="{FF2B5EF4-FFF2-40B4-BE49-F238E27FC236}">
                <a16:creationId xmlns:a16="http://schemas.microsoft.com/office/drawing/2014/main" id="{A994C636-07BA-EF32-4096-AEF58E53C8C5}"/>
              </a:ext>
            </a:extLst>
          </p:cNvPr>
          <p:cNvPicPr>
            <a:picLocks noChangeAspect="1"/>
          </p:cNvPicPr>
          <p:nvPr/>
        </p:nvPicPr>
        <p:blipFill rotWithShape="1">
          <a:blip r:embed="rId5"/>
          <a:srcRect b="17944"/>
          <a:stretch/>
        </p:blipFill>
        <p:spPr>
          <a:xfrm>
            <a:off x="7470142" y="4451351"/>
            <a:ext cx="1341120" cy="1325563"/>
          </a:xfrm>
          <a:prstGeom prst="rect">
            <a:avLst/>
          </a:prstGeom>
        </p:spPr>
      </p:pic>
      <p:sp>
        <p:nvSpPr>
          <p:cNvPr id="23" name="Up-Down Arrow 22">
            <a:extLst>
              <a:ext uri="{FF2B5EF4-FFF2-40B4-BE49-F238E27FC236}">
                <a16:creationId xmlns:a16="http://schemas.microsoft.com/office/drawing/2014/main" id="{1D09B707-B99F-51BD-08F2-AFA9C4B178D7}"/>
              </a:ext>
            </a:extLst>
          </p:cNvPr>
          <p:cNvSpPr/>
          <p:nvPr/>
        </p:nvSpPr>
        <p:spPr>
          <a:xfrm>
            <a:off x="7992110" y="3194051"/>
            <a:ext cx="469900" cy="1252542"/>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a:extLst>
              <a:ext uri="{FF2B5EF4-FFF2-40B4-BE49-F238E27FC236}">
                <a16:creationId xmlns:a16="http://schemas.microsoft.com/office/drawing/2014/main" id="{D7DE2402-D220-7366-EC93-C40528B43BC8}"/>
              </a:ext>
            </a:extLst>
          </p:cNvPr>
          <p:cNvSpPr/>
          <p:nvPr/>
        </p:nvSpPr>
        <p:spPr>
          <a:xfrm rot="5400000">
            <a:off x="5251450" y="523793"/>
            <a:ext cx="469900" cy="3994313"/>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7A8F5893-8181-B9CF-71F6-54034E4ACAF4}"/>
              </a:ext>
            </a:extLst>
          </p:cNvPr>
          <p:cNvPicPr>
            <a:picLocks noChangeAspect="1"/>
          </p:cNvPicPr>
          <p:nvPr/>
        </p:nvPicPr>
        <p:blipFill rotWithShape="1">
          <a:blip r:embed="rId5"/>
          <a:srcRect b="17944"/>
          <a:stretch/>
        </p:blipFill>
        <p:spPr>
          <a:xfrm>
            <a:off x="1318260" y="4451351"/>
            <a:ext cx="1341120" cy="1325563"/>
          </a:xfrm>
          <a:prstGeom prst="rect">
            <a:avLst/>
          </a:prstGeom>
        </p:spPr>
      </p:pic>
      <p:sp>
        <p:nvSpPr>
          <p:cNvPr id="7" name="Up-Down Arrow 6">
            <a:extLst>
              <a:ext uri="{FF2B5EF4-FFF2-40B4-BE49-F238E27FC236}">
                <a16:creationId xmlns:a16="http://schemas.microsoft.com/office/drawing/2014/main" id="{63E15EBE-4BF9-B420-D57C-9EEF66125645}"/>
              </a:ext>
            </a:extLst>
          </p:cNvPr>
          <p:cNvSpPr/>
          <p:nvPr/>
        </p:nvSpPr>
        <p:spPr>
          <a:xfrm rot="1500000">
            <a:off x="2096288" y="3134523"/>
            <a:ext cx="469900" cy="1371600"/>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Down Arrow 7">
            <a:extLst>
              <a:ext uri="{FF2B5EF4-FFF2-40B4-BE49-F238E27FC236}">
                <a16:creationId xmlns:a16="http://schemas.microsoft.com/office/drawing/2014/main" id="{107C6285-0FCD-B9A8-EE0A-9FA0F3E8D7C7}"/>
              </a:ext>
            </a:extLst>
          </p:cNvPr>
          <p:cNvSpPr/>
          <p:nvPr/>
        </p:nvSpPr>
        <p:spPr>
          <a:xfrm rot="-1500000">
            <a:off x="2921346" y="3128861"/>
            <a:ext cx="469900" cy="1371600"/>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310480"/>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018213-18B2-5CB6-7901-14B7F356E6A1}"/>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C8D8DFD7-0D8B-CD24-B531-8F7BC669603F}"/>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1EBE9782-D17A-59AD-28D6-796E369E7F07}"/>
              </a:ext>
            </a:extLst>
          </p:cNvPr>
          <p:cNvSpPr>
            <a:spLocks noGrp="1"/>
          </p:cNvSpPr>
          <p:nvPr>
            <p:ph type="sldNum" sz="quarter" idx="12"/>
          </p:nvPr>
        </p:nvSpPr>
        <p:spPr/>
        <p:txBody>
          <a:bodyPr/>
          <a:lstStyle/>
          <a:p>
            <a:fld id="{BB7F5443-E47F-A94C-B252-7B09C45A40C7}" type="slidenum">
              <a:rPr lang="en-US" smtClean="0"/>
              <a:t>23</a:t>
            </a:fld>
            <a:endParaRPr lang="en-US"/>
          </a:p>
        </p:txBody>
      </p:sp>
      <p:pic>
        <p:nvPicPr>
          <p:cNvPr id="11" name="Picture 10">
            <a:extLst>
              <a:ext uri="{FF2B5EF4-FFF2-40B4-BE49-F238E27FC236}">
                <a16:creationId xmlns:a16="http://schemas.microsoft.com/office/drawing/2014/main" id="{D480FC73-4D78-A89E-59D9-FA4E971B8A3F}"/>
              </a:ext>
            </a:extLst>
          </p:cNvPr>
          <p:cNvPicPr>
            <a:picLocks noChangeAspect="1"/>
          </p:cNvPicPr>
          <p:nvPr/>
        </p:nvPicPr>
        <p:blipFill rotWithShape="1">
          <a:blip r:embed="rId3"/>
          <a:srcRect b="28880"/>
          <a:stretch/>
        </p:blipFill>
        <p:spPr>
          <a:xfrm>
            <a:off x="487584" y="1533570"/>
            <a:ext cx="9997631" cy="4533123"/>
          </a:xfrm>
          <a:prstGeom prst="rect">
            <a:avLst/>
          </a:prstGeom>
        </p:spPr>
      </p:pic>
      <p:sp>
        <p:nvSpPr>
          <p:cNvPr id="12" name="Title 1">
            <a:extLst>
              <a:ext uri="{FF2B5EF4-FFF2-40B4-BE49-F238E27FC236}">
                <a16:creationId xmlns:a16="http://schemas.microsoft.com/office/drawing/2014/main" id="{13F1FD8E-02A2-8788-6AA3-88201C065869}"/>
              </a:ext>
            </a:extLst>
          </p:cNvPr>
          <p:cNvSpPr>
            <a:spLocks noGrp="1"/>
          </p:cNvSpPr>
          <p:nvPr>
            <p:ph type="title"/>
          </p:nvPr>
        </p:nvSpPr>
        <p:spPr>
          <a:xfrm>
            <a:off x="754380" y="365126"/>
            <a:ext cx="9464040" cy="1325563"/>
          </a:xfrm>
        </p:spPr>
        <p:txBody>
          <a:bodyPr/>
          <a:lstStyle/>
          <a:p>
            <a:r>
              <a:rPr lang="en-US" dirty="0"/>
              <a:t>Collaboration on Implementation</a:t>
            </a:r>
          </a:p>
        </p:txBody>
      </p:sp>
    </p:spTree>
    <p:extLst>
      <p:ext uri="{BB962C8B-B14F-4D97-AF65-F5344CB8AC3E}">
        <p14:creationId xmlns:p14="http://schemas.microsoft.com/office/powerpoint/2010/main" val="159350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79C0530F-FB03-9782-0DCB-A4CF4CDD32E8}"/>
              </a:ext>
            </a:extLst>
          </p:cNvPr>
          <p:cNvPicPr>
            <a:picLocks noChangeAspect="1"/>
          </p:cNvPicPr>
          <p:nvPr/>
        </p:nvPicPr>
        <p:blipFill rotWithShape="1">
          <a:blip r:embed="rId3"/>
          <a:srcRect r="66873"/>
          <a:stretch/>
        </p:blipFill>
        <p:spPr>
          <a:xfrm>
            <a:off x="6223191" y="793749"/>
            <a:ext cx="2915541" cy="3378200"/>
          </a:xfrm>
          <a:prstGeom prst="rect">
            <a:avLst/>
          </a:prstGeom>
        </p:spPr>
      </p:pic>
      <p:sp>
        <p:nvSpPr>
          <p:cNvPr id="4" name="Date Placeholder 3">
            <a:extLst>
              <a:ext uri="{FF2B5EF4-FFF2-40B4-BE49-F238E27FC236}">
                <a16:creationId xmlns:a16="http://schemas.microsoft.com/office/drawing/2014/main" id="{D219730F-40C1-1F93-24E8-563B2DC39DEA}"/>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97B174EE-834B-7B58-7909-6B7D291853B2}"/>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CB0C3FBA-EA06-2487-A76A-00BF9B1A8A6F}"/>
              </a:ext>
            </a:extLst>
          </p:cNvPr>
          <p:cNvSpPr>
            <a:spLocks noGrp="1"/>
          </p:cNvSpPr>
          <p:nvPr>
            <p:ph type="sldNum" sz="quarter" idx="12"/>
          </p:nvPr>
        </p:nvSpPr>
        <p:spPr/>
        <p:txBody>
          <a:bodyPr/>
          <a:lstStyle/>
          <a:p>
            <a:fld id="{BB7F5443-E47F-A94C-B252-7B09C45A40C7}" type="slidenum">
              <a:rPr lang="en-US" smtClean="0"/>
              <a:t>24</a:t>
            </a:fld>
            <a:endParaRPr lang="en-US"/>
          </a:p>
        </p:txBody>
      </p:sp>
      <p:pic>
        <p:nvPicPr>
          <p:cNvPr id="3" name="Picture 2" descr="Icon&#10;&#10;Description automatically generated">
            <a:extLst>
              <a:ext uri="{FF2B5EF4-FFF2-40B4-BE49-F238E27FC236}">
                <a16:creationId xmlns:a16="http://schemas.microsoft.com/office/drawing/2014/main" id="{88F6BC53-D85C-4771-91C0-0542E736F3F9}"/>
              </a:ext>
            </a:extLst>
          </p:cNvPr>
          <p:cNvPicPr>
            <a:picLocks noChangeAspect="1"/>
          </p:cNvPicPr>
          <p:nvPr/>
        </p:nvPicPr>
        <p:blipFill>
          <a:blip r:embed="rId4"/>
          <a:stretch>
            <a:fillRect/>
          </a:stretch>
        </p:blipFill>
        <p:spPr>
          <a:xfrm>
            <a:off x="2161540" y="1949449"/>
            <a:ext cx="1168400" cy="1143000"/>
          </a:xfrm>
          <a:prstGeom prst="rect">
            <a:avLst/>
          </a:prstGeom>
        </p:spPr>
      </p:pic>
      <p:pic>
        <p:nvPicPr>
          <p:cNvPr id="16" name="Picture 15" descr="Icon&#10;&#10;Description automatically generated">
            <a:extLst>
              <a:ext uri="{FF2B5EF4-FFF2-40B4-BE49-F238E27FC236}">
                <a16:creationId xmlns:a16="http://schemas.microsoft.com/office/drawing/2014/main" id="{1621ACE6-C03D-9813-4B7E-4A847D4F359D}"/>
              </a:ext>
            </a:extLst>
          </p:cNvPr>
          <p:cNvPicPr>
            <a:picLocks noChangeAspect="1"/>
          </p:cNvPicPr>
          <p:nvPr/>
        </p:nvPicPr>
        <p:blipFill rotWithShape="1">
          <a:blip r:embed="rId5"/>
          <a:srcRect b="17944"/>
          <a:stretch/>
        </p:blipFill>
        <p:spPr>
          <a:xfrm>
            <a:off x="1988820" y="4451351"/>
            <a:ext cx="1341120" cy="1325563"/>
          </a:xfrm>
          <a:prstGeom prst="rect">
            <a:avLst/>
          </a:prstGeom>
        </p:spPr>
      </p:pic>
      <p:pic>
        <p:nvPicPr>
          <p:cNvPr id="18" name="Picture 17" descr="Icon&#10;&#10;Description automatically generated">
            <a:extLst>
              <a:ext uri="{FF2B5EF4-FFF2-40B4-BE49-F238E27FC236}">
                <a16:creationId xmlns:a16="http://schemas.microsoft.com/office/drawing/2014/main" id="{A994C636-07BA-EF32-4096-AEF58E53C8C5}"/>
              </a:ext>
            </a:extLst>
          </p:cNvPr>
          <p:cNvPicPr>
            <a:picLocks noChangeAspect="1"/>
          </p:cNvPicPr>
          <p:nvPr/>
        </p:nvPicPr>
        <p:blipFill rotWithShape="1">
          <a:blip r:embed="rId5"/>
          <a:srcRect b="17944"/>
          <a:stretch/>
        </p:blipFill>
        <p:spPr>
          <a:xfrm>
            <a:off x="7470142" y="4451351"/>
            <a:ext cx="1341120" cy="1325563"/>
          </a:xfrm>
          <a:prstGeom prst="rect">
            <a:avLst/>
          </a:prstGeom>
        </p:spPr>
      </p:pic>
      <p:sp>
        <p:nvSpPr>
          <p:cNvPr id="8" name="Up-Down Arrow 7">
            <a:extLst>
              <a:ext uri="{FF2B5EF4-FFF2-40B4-BE49-F238E27FC236}">
                <a16:creationId xmlns:a16="http://schemas.microsoft.com/office/drawing/2014/main" id="{0871C161-A498-85F5-B42D-C4932CC9F1BD}"/>
              </a:ext>
            </a:extLst>
          </p:cNvPr>
          <p:cNvSpPr/>
          <p:nvPr/>
        </p:nvSpPr>
        <p:spPr>
          <a:xfrm>
            <a:off x="2510790" y="3198809"/>
            <a:ext cx="469900" cy="1252542"/>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a:extLst>
              <a:ext uri="{FF2B5EF4-FFF2-40B4-BE49-F238E27FC236}">
                <a16:creationId xmlns:a16="http://schemas.microsoft.com/office/drawing/2014/main" id="{2615294A-1428-C7F1-F896-F318E85F9D35}"/>
              </a:ext>
            </a:extLst>
          </p:cNvPr>
          <p:cNvSpPr/>
          <p:nvPr/>
        </p:nvSpPr>
        <p:spPr>
          <a:xfrm>
            <a:off x="7992110" y="3194051"/>
            <a:ext cx="469900" cy="1252542"/>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Down Arrow 9">
            <a:extLst>
              <a:ext uri="{FF2B5EF4-FFF2-40B4-BE49-F238E27FC236}">
                <a16:creationId xmlns:a16="http://schemas.microsoft.com/office/drawing/2014/main" id="{257D4AFB-B187-02A9-E692-47C5336D90A6}"/>
              </a:ext>
            </a:extLst>
          </p:cNvPr>
          <p:cNvSpPr/>
          <p:nvPr/>
        </p:nvSpPr>
        <p:spPr>
          <a:xfrm rot="5400000">
            <a:off x="5251450" y="523793"/>
            <a:ext cx="469900" cy="3994313"/>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quot;No&quot; Symbol 10">
            <a:extLst>
              <a:ext uri="{FF2B5EF4-FFF2-40B4-BE49-F238E27FC236}">
                <a16:creationId xmlns:a16="http://schemas.microsoft.com/office/drawing/2014/main" id="{43D4875C-82F5-E7D9-6C5B-490762C2AF9D}"/>
              </a:ext>
            </a:extLst>
          </p:cNvPr>
          <p:cNvSpPr/>
          <p:nvPr/>
        </p:nvSpPr>
        <p:spPr>
          <a:xfrm>
            <a:off x="4542060" y="1606549"/>
            <a:ext cx="1828800" cy="1828800"/>
          </a:xfrm>
          <a:prstGeom prst="noSmoking">
            <a:avLst/>
          </a:prstGeom>
          <a:solidFill>
            <a:srgbClr val="FF00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447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79C0530F-FB03-9782-0DCB-A4CF4CDD32E8}"/>
              </a:ext>
            </a:extLst>
          </p:cNvPr>
          <p:cNvPicPr>
            <a:picLocks noChangeAspect="1"/>
          </p:cNvPicPr>
          <p:nvPr/>
        </p:nvPicPr>
        <p:blipFill rotWithShape="1">
          <a:blip r:embed="rId3"/>
          <a:srcRect r="66873"/>
          <a:stretch/>
        </p:blipFill>
        <p:spPr>
          <a:xfrm>
            <a:off x="6223191" y="793749"/>
            <a:ext cx="2915541" cy="3378200"/>
          </a:xfrm>
          <a:prstGeom prst="rect">
            <a:avLst/>
          </a:prstGeom>
        </p:spPr>
      </p:pic>
      <p:sp>
        <p:nvSpPr>
          <p:cNvPr id="4" name="Date Placeholder 3">
            <a:extLst>
              <a:ext uri="{FF2B5EF4-FFF2-40B4-BE49-F238E27FC236}">
                <a16:creationId xmlns:a16="http://schemas.microsoft.com/office/drawing/2014/main" id="{D219730F-40C1-1F93-24E8-563B2DC39DEA}"/>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97B174EE-834B-7B58-7909-6B7D291853B2}"/>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CB0C3FBA-EA06-2487-A76A-00BF9B1A8A6F}"/>
              </a:ext>
            </a:extLst>
          </p:cNvPr>
          <p:cNvSpPr>
            <a:spLocks noGrp="1"/>
          </p:cNvSpPr>
          <p:nvPr>
            <p:ph type="sldNum" sz="quarter" idx="12"/>
          </p:nvPr>
        </p:nvSpPr>
        <p:spPr/>
        <p:txBody>
          <a:bodyPr/>
          <a:lstStyle/>
          <a:p>
            <a:fld id="{BB7F5443-E47F-A94C-B252-7B09C45A40C7}" type="slidenum">
              <a:rPr lang="en-US" smtClean="0"/>
              <a:t>25</a:t>
            </a:fld>
            <a:endParaRPr lang="en-US"/>
          </a:p>
        </p:txBody>
      </p:sp>
      <p:pic>
        <p:nvPicPr>
          <p:cNvPr id="3" name="Picture 2" descr="Icon&#10;&#10;Description automatically generated">
            <a:extLst>
              <a:ext uri="{FF2B5EF4-FFF2-40B4-BE49-F238E27FC236}">
                <a16:creationId xmlns:a16="http://schemas.microsoft.com/office/drawing/2014/main" id="{88F6BC53-D85C-4771-91C0-0542E736F3F9}"/>
              </a:ext>
            </a:extLst>
          </p:cNvPr>
          <p:cNvPicPr>
            <a:picLocks noChangeAspect="1"/>
          </p:cNvPicPr>
          <p:nvPr/>
        </p:nvPicPr>
        <p:blipFill>
          <a:blip r:embed="rId4"/>
          <a:stretch>
            <a:fillRect/>
          </a:stretch>
        </p:blipFill>
        <p:spPr>
          <a:xfrm>
            <a:off x="2161540" y="1949449"/>
            <a:ext cx="1168400" cy="1143000"/>
          </a:xfrm>
          <a:prstGeom prst="rect">
            <a:avLst/>
          </a:prstGeom>
        </p:spPr>
      </p:pic>
      <p:pic>
        <p:nvPicPr>
          <p:cNvPr id="16" name="Picture 15" descr="Icon&#10;&#10;Description automatically generated">
            <a:extLst>
              <a:ext uri="{FF2B5EF4-FFF2-40B4-BE49-F238E27FC236}">
                <a16:creationId xmlns:a16="http://schemas.microsoft.com/office/drawing/2014/main" id="{1621ACE6-C03D-9813-4B7E-4A847D4F359D}"/>
              </a:ext>
            </a:extLst>
          </p:cNvPr>
          <p:cNvPicPr>
            <a:picLocks noChangeAspect="1"/>
          </p:cNvPicPr>
          <p:nvPr/>
        </p:nvPicPr>
        <p:blipFill rotWithShape="1">
          <a:blip r:embed="rId5"/>
          <a:srcRect b="17944"/>
          <a:stretch/>
        </p:blipFill>
        <p:spPr>
          <a:xfrm>
            <a:off x="1988820" y="4451351"/>
            <a:ext cx="1341120" cy="1325563"/>
          </a:xfrm>
          <a:prstGeom prst="rect">
            <a:avLst/>
          </a:prstGeom>
        </p:spPr>
      </p:pic>
      <p:pic>
        <p:nvPicPr>
          <p:cNvPr id="18" name="Picture 17" descr="Icon&#10;&#10;Description automatically generated">
            <a:extLst>
              <a:ext uri="{FF2B5EF4-FFF2-40B4-BE49-F238E27FC236}">
                <a16:creationId xmlns:a16="http://schemas.microsoft.com/office/drawing/2014/main" id="{A994C636-07BA-EF32-4096-AEF58E53C8C5}"/>
              </a:ext>
            </a:extLst>
          </p:cNvPr>
          <p:cNvPicPr>
            <a:picLocks noChangeAspect="1"/>
          </p:cNvPicPr>
          <p:nvPr/>
        </p:nvPicPr>
        <p:blipFill rotWithShape="1">
          <a:blip r:embed="rId5"/>
          <a:srcRect b="17944"/>
          <a:stretch/>
        </p:blipFill>
        <p:spPr>
          <a:xfrm>
            <a:off x="7470142" y="4451351"/>
            <a:ext cx="1341120" cy="1325563"/>
          </a:xfrm>
          <a:prstGeom prst="rect">
            <a:avLst/>
          </a:prstGeom>
        </p:spPr>
      </p:pic>
      <p:sp>
        <p:nvSpPr>
          <p:cNvPr id="8" name="Up-Down Arrow 7">
            <a:extLst>
              <a:ext uri="{FF2B5EF4-FFF2-40B4-BE49-F238E27FC236}">
                <a16:creationId xmlns:a16="http://schemas.microsoft.com/office/drawing/2014/main" id="{C469D024-B453-B519-7D33-9CE6D02B4603}"/>
              </a:ext>
            </a:extLst>
          </p:cNvPr>
          <p:cNvSpPr/>
          <p:nvPr/>
        </p:nvSpPr>
        <p:spPr>
          <a:xfrm>
            <a:off x="2510790" y="3198809"/>
            <a:ext cx="469900" cy="1252542"/>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a:extLst>
              <a:ext uri="{FF2B5EF4-FFF2-40B4-BE49-F238E27FC236}">
                <a16:creationId xmlns:a16="http://schemas.microsoft.com/office/drawing/2014/main" id="{B455100F-F872-891E-CD0F-6C545BC16D3B}"/>
              </a:ext>
            </a:extLst>
          </p:cNvPr>
          <p:cNvSpPr/>
          <p:nvPr/>
        </p:nvSpPr>
        <p:spPr>
          <a:xfrm>
            <a:off x="7992110" y="3194051"/>
            <a:ext cx="469900" cy="1252542"/>
          </a:xfrm>
          <a:prstGeom prst="upDownArrow">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B0D20D32-DD02-EC92-9484-C9FF0AE4F0A0}"/>
              </a:ext>
            </a:extLst>
          </p:cNvPr>
          <p:cNvSpPr/>
          <p:nvPr/>
        </p:nvSpPr>
        <p:spPr>
          <a:xfrm rot="9300000">
            <a:off x="3259025" y="3471924"/>
            <a:ext cx="4429352" cy="46634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274775DC-0330-B4FB-A4C4-D0177B21C4A5}"/>
              </a:ext>
            </a:extLst>
          </p:cNvPr>
          <p:cNvSpPr/>
          <p:nvPr/>
        </p:nvSpPr>
        <p:spPr>
          <a:xfrm rot="1500000">
            <a:off x="3284424" y="3508709"/>
            <a:ext cx="4429352" cy="46634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42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3C6A30-6CF5-7698-84C5-609459BC6035}"/>
              </a:ext>
            </a:extLst>
          </p:cNvPr>
          <p:cNvSpPr>
            <a:spLocks noGrp="1"/>
          </p:cNvSpPr>
          <p:nvPr>
            <p:ph type="dt" sz="half" idx="10"/>
          </p:nvPr>
        </p:nvSpPr>
        <p:spPr/>
        <p:txBody>
          <a:bodyPr/>
          <a:lstStyle/>
          <a:p>
            <a:r>
              <a:rPr lang="en-US"/>
              <a:t>3/1/23</a:t>
            </a:r>
          </a:p>
        </p:txBody>
      </p:sp>
      <p:sp>
        <p:nvSpPr>
          <p:cNvPr id="4" name="Footer Placeholder 3">
            <a:extLst>
              <a:ext uri="{FF2B5EF4-FFF2-40B4-BE49-F238E27FC236}">
                <a16:creationId xmlns:a16="http://schemas.microsoft.com/office/drawing/2014/main" id="{3C6231A7-3ED4-667E-4A8F-2555E8872C09}"/>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F0DF43FE-DFE6-1C64-69E1-0DDC9A5C305A}"/>
              </a:ext>
            </a:extLst>
          </p:cNvPr>
          <p:cNvSpPr>
            <a:spLocks noGrp="1"/>
          </p:cNvSpPr>
          <p:nvPr>
            <p:ph type="sldNum" sz="quarter" idx="12"/>
          </p:nvPr>
        </p:nvSpPr>
        <p:spPr/>
        <p:txBody>
          <a:bodyPr/>
          <a:lstStyle/>
          <a:p>
            <a:fld id="{BB7F5443-E47F-A94C-B252-7B09C45A40C7}" type="slidenum">
              <a:rPr lang="en-US" smtClean="0"/>
              <a:t>26</a:t>
            </a:fld>
            <a:endParaRPr lang="en-US"/>
          </a:p>
        </p:txBody>
      </p:sp>
      <p:sp>
        <p:nvSpPr>
          <p:cNvPr id="6" name="Content Placeholder 5">
            <a:extLst>
              <a:ext uri="{FF2B5EF4-FFF2-40B4-BE49-F238E27FC236}">
                <a16:creationId xmlns:a16="http://schemas.microsoft.com/office/drawing/2014/main" id="{4637E5EC-903F-5431-D464-71DDBF8AC2CC}"/>
              </a:ext>
            </a:extLst>
          </p:cNvPr>
          <p:cNvSpPr>
            <a:spLocks noGrp="1"/>
          </p:cNvSpPr>
          <p:nvPr>
            <p:ph idx="1"/>
          </p:nvPr>
        </p:nvSpPr>
        <p:spPr>
          <a:xfrm>
            <a:off x="984784" y="1007476"/>
            <a:ext cx="9003231" cy="5212080"/>
          </a:xfrm>
        </p:spPr>
        <p:txBody>
          <a:bodyPr>
            <a:normAutofit/>
          </a:bodyPr>
          <a:lstStyle/>
          <a:p>
            <a:r>
              <a:rPr lang="en-US" sz="1600" dirty="0">
                <a:solidFill>
                  <a:srgbClr val="2FFF12"/>
                </a:solidFill>
                <a:effectLst/>
                <a:latin typeface="Andale Mono" panose="020B0509000000000004" pitchFamily="49" charset="0"/>
              </a:rPr>
              <a:t>$ git remote</a:t>
            </a:r>
          </a:p>
          <a:p>
            <a:r>
              <a:rPr lang="en-US" sz="1600" dirty="0">
                <a:solidFill>
                  <a:srgbClr val="FFFF00"/>
                </a:solidFill>
                <a:effectLst/>
                <a:latin typeface="Andale Mono" panose="020B0509000000000004" pitchFamily="49" charset="0"/>
              </a:rPr>
              <a:t>origin</a:t>
            </a:r>
          </a:p>
          <a:p>
            <a:r>
              <a:rPr lang="en-US" sz="1600" dirty="0">
                <a:solidFill>
                  <a:srgbClr val="FFFF00"/>
                </a:solidFill>
                <a:effectLst/>
                <a:latin typeface="Andale Mono" panose="020B0509000000000004" pitchFamily="49" charset="0"/>
              </a:rPr>
              <a:t>upstream</a:t>
            </a: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fetch upstream</a:t>
            </a:r>
          </a:p>
          <a:p>
            <a:r>
              <a:rPr lang="en-US" sz="1600" dirty="0">
                <a:solidFill>
                  <a:srgbClr val="2FFF12"/>
                </a:solidFill>
                <a:effectLst/>
                <a:latin typeface="Andale Mono" panose="020B0509000000000004" pitchFamily="49" charset="0"/>
              </a:rPr>
              <a:t>$ git branch -</a:t>
            </a:r>
            <a:r>
              <a:rPr lang="en-US" sz="1600" dirty="0" err="1">
                <a:solidFill>
                  <a:srgbClr val="2FFF12"/>
                </a:solidFill>
                <a:effectLst/>
                <a:latin typeface="Andale Mono" panose="020B0509000000000004" pitchFamily="49" charset="0"/>
              </a:rPr>
              <a:t>avv</a:t>
            </a:r>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a:t>
            </a:r>
            <a:r>
              <a:rPr lang="en-US" sz="1600" dirty="0">
                <a:solidFill>
                  <a:srgbClr val="2FB41D"/>
                </a:solidFill>
                <a:effectLst/>
                <a:latin typeface="Andale Mono" panose="020B0509000000000004" pitchFamily="49" charset="0"/>
              </a:rPr>
              <a:t>main                 </a:t>
            </a:r>
            <a:r>
              <a:rPr lang="en-US" sz="1600" dirty="0">
                <a:solidFill>
                  <a:srgbClr val="2FFF12"/>
                </a:solidFill>
                <a:effectLst/>
                <a:latin typeface="Andale Mono" panose="020B0509000000000004" pitchFamily="49" charset="0"/>
              </a:rPr>
              <a:t> 903f9fe </a:t>
            </a:r>
            <a:r>
              <a:rPr lang="en-US" sz="1600" dirty="0">
                <a:solidFill>
                  <a:srgbClr val="FFFF00"/>
                </a:solidFill>
                <a:effectLst/>
                <a:latin typeface="Andale Mono" panose="020B0509000000000004" pitchFamily="49" charset="0"/>
              </a:rPr>
              <a:t>[origin/main] Update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a:t>
            </a:r>
            <a:r>
              <a:rPr lang="en-US" sz="1600" dirty="0">
                <a:solidFill>
                  <a:srgbClr val="00B0F0"/>
                </a:solidFill>
                <a:effectLst/>
                <a:latin typeface="Andale Mono" panose="020B0509000000000004" pitchFamily="49" charset="0"/>
              </a:rPr>
              <a:t>remotes/origin/main   </a:t>
            </a:r>
            <a:r>
              <a:rPr lang="en-US" sz="1600" dirty="0">
                <a:solidFill>
                  <a:srgbClr val="2FFF12"/>
                </a:solidFill>
                <a:effectLst/>
                <a:latin typeface="Andale Mono" panose="020B0509000000000004" pitchFamily="49" charset="0"/>
              </a:rPr>
              <a:t>903f9fe </a:t>
            </a:r>
            <a:r>
              <a:rPr lang="en-US" sz="1600" dirty="0">
                <a:solidFill>
                  <a:srgbClr val="FFFF00"/>
                </a:solidFill>
                <a:effectLst/>
                <a:latin typeface="Andale Mono" panose="020B0509000000000004" pitchFamily="49" charset="0"/>
              </a:rPr>
              <a:t>Update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a:t>
            </a:r>
            <a:r>
              <a:rPr lang="en-US" sz="1600" dirty="0">
                <a:solidFill>
                  <a:srgbClr val="00B0F0"/>
                </a:solidFill>
                <a:effectLst/>
                <a:latin typeface="Andale Mono" panose="020B0509000000000004" pitchFamily="49" charset="0"/>
              </a:rPr>
              <a:t>remotes/upstream/main </a:t>
            </a:r>
            <a:r>
              <a:rPr lang="en-US" sz="1600" dirty="0">
                <a:solidFill>
                  <a:srgbClr val="2FFF12"/>
                </a:solidFill>
                <a:effectLst/>
                <a:latin typeface="Andale Mono" panose="020B0509000000000004" pitchFamily="49" charset="0"/>
              </a:rPr>
              <a:t>fbd757b </a:t>
            </a:r>
            <a:r>
              <a:rPr lang="en-US" sz="1600" dirty="0">
                <a:solidFill>
                  <a:srgbClr val="FFFF00"/>
                </a:solidFill>
                <a:effectLst/>
                <a:latin typeface="Andale Mono" panose="020B0509000000000004" pitchFamily="49" charset="0"/>
              </a:rPr>
              <a:t>introduce OCSSWROOT</a:t>
            </a: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merge upstream/main</a:t>
            </a:r>
          </a:p>
          <a:p>
            <a:r>
              <a:rPr lang="en-US" sz="1600" dirty="0">
                <a:solidFill>
                  <a:srgbClr val="FFFF00"/>
                </a:solidFill>
                <a:effectLst/>
                <a:latin typeface="Andale Mono" panose="020B0509000000000004" pitchFamily="49" charset="0"/>
              </a:rPr>
              <a:t>Updating 903f9fe..fbd757b</a:t>
            </a:r>
          </a:p>
          <a:p>
            <a:r>
              <a:rPr lang="en-US" sz="1600" dirty="0">
                <a:solidFill>
                  <a:srgbClr val="FFFF00"/>
                </a:solidFill>
                <a:effectLst/>
                <a:latin typeface="Andale Mono" panose="020B0509000000000004" pitchFamily="49" charset="0"/>
              </a:rPr>
              <a:t>Fast-forward</a:t>
            </a:r>
          </a:p>
          <a:p>
            <a:r>
              <a:rPr lang="en-US" sz="1600" dirty="0">
                <a:solidFill>
                  <a:srgbClr val="FFFF00"/>
                </a:solidFill>
                <a:effectLst/>
                <a:latin typeface="Andale Mono" panose="020B0509000000000004" pitchFamily="49" charset="0"/>
              </a:rPr>
              <a:t> </a:t>
            </a:r>
            <a:r>
              <a:rPr lang="en-US" sz="1600" dirty="0" err="1">
                <a:solidFill>
                  <a:srgbClr val="FFFF00"/>
                </a:solidFill>
              </a:rPr>
              <a:t>nniop</a:t>
            </a:r>
            <a:r>
              <a:rPr lang="en-US" sz="1600" dirty="0">
                <a:solidFill>
                  <a:srgbClr val="FFFF00"/>
                </a:solidFill>
                <a:effectLst/>
                <a:latin typeface="Andale Mono" panose="020B0509000000000004" pitchFamily="49" charset="0"/>
              </a:rPr>
              <a:t>/__</a:t>
            </a:r>
            <a:r>
              <a:rPr lang="en-US" sz="1600" dirty="0" err="1">
                <a:solidFill>
                  <a:srgbClr val="FFFF00"/>
                </a:solidFill>
                <a:effectLst/>
                <a:latin typeface="Andale Mono" panose="020B0509000000000004" pitchFamily="49" charset="0"/>
              </a:rPr>
              <a:t>init</a:t>
            </a:r>
            <a:r>
              <a:rPr lang="en-US" sz="1600" dirty="0">
                <a:solidFill>
                  <a:srgbClr val="FFFF00"/>
                </a:solidFill>
                <a:effectLst/>
                <a:latin typeface="Andale Mono" panose="020B0509000000000004" pitchFamily="49" charset="0"/>
              </a:rPr>
              <a:t>__.</a:t>
            </a:r>
            <a:r>
              <a:rPr lang="en-US" sz="1600" dirty="0" err="1">
                <a:solidFill>
                  <a:srgbClr val="FFFF00"/>
                </a:solidFill>
                <a:effectLst/>
                <a:latin typeface="Andale Mono" panose="020B0509000000000004" pitchFamily="49" charset="0"/>
              </a:rPr>
              <a:t>py</a:t>
            </a:r>
            <a:r>
              <a:rPr lang="en-US" sz="1600" dirty="0">
                <a:solidFill>
                  <a:srgbClr val="FFFF00"/>
                </a:solidFill>
                <a:effectLst/>
                <a:latin typeface="Andale Mono" panose="020B0509000000000004" pitchFamily="49" charset="0"/>
              </a:rPr>
              <a:t> | 4 ++++</a:t>
            </a:r>
          </a:p>
          <a:p>
            <a:r>
              <a:rPr lang="en-US" sz="1600" dirty="0">
                <a:solidFill>
                  <a:srgbClr val="FFFF00"/>
                </a:solidFill>
                <a:effectLst/>
                <a:latin typeface="Andale Mono" panose="020B0509000000000004" pitchFamily="49" charset="0"/>
              </a:rPr>
              <a:t> 1 file changed, 4 insertions(+)</a:t>
            </a:r>
          </a:p>
        </p:txBody>
      </p:sp>
      <p:sp>
        <p:nvSpPr>
          <p:cNvPr id="7" name="TextBox 6">
            <a:extLst>
              <a:ext uri="{FF2B5EF4-FFF2-40B4-BE49-F238E27FC236}">
                <a16:creationId xmlns:a16="http://schemas.microsoft.com/office/drawing/2014/main" id="{AF6801F9-9B94-1D25-7CFA-7A1DC539F443}"/>
              </a:ext>
            </a:extLst>
          </p:cNvPr>
          <p:cNvSpPr txBox="1"/>
          <p:nvPr/>
        </p:nvSpPr>
        <p:spPr>
          <a:xfrm>
            <a:off x="5486400" y="1500919"/>
            <a:ext cx="4501615" cy="369332"/>
          </a:xfrm>
          <a:prstGeom prst="rect">
            <a:avLst/>
          </a:prstGeom>
          <a:noFill/>
        </p:spPr>
        <p:txBody>
          <a:bodyPr wrap="square" lIns="91440" tIns="45720" rIns="91440" bIns="45720" rtlCol="0" anchor="t">
            <a:spAutoFit/>
          </a:bodyPr>
          <a:lstStyle/>
          <a:p>
            <a:r>
              <a:rPr lang="en-US" dirty="0">
                <a:solidFill>
                  <a:srgbClr val="FF9300"/>
                </a:solidFill>
              </a:rPr>
              <a:t>a second remote</a:t>
            </a:r>
          </a:p>
        </p:txBody>
      </p:sp>
      <p:cxnSp>
        <p:nvCxnSpPr>
          <p:cNvPr id="8" name="Straight Arrow Connector 7">
            <a:extLst>
              <a:ext uri="{FF2B5EF4-FFF2-40B4-BE49-F238E27FC236}">
                <a16:creationId xmlns:a16="http://schemas.microsoft.com/office/drawing/2014/main" id="{EBEA011C-73BB-D4D5-5884-20BE4009C0C2}"/>
              </a:ext>
            </a:extLst>
          </p:cNvPr>
          <p:cNvCxnSpPr>
            <a:cxnSpLocks/>
            <a:stCxn id="7" idx="1"/>
          </p:cNvCxnSpPr>
          <p:nvPr/>
        </p:nvCxnSpPr>
        <p:spPr>
          <a:xfrm flipH="1">
            <a:off x="2298700" y="1685585"/>
            <a:ext cx="3187700"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893AE5-C193-92B0-9005-4C6152C833C0}"/>
              </a:ext>
            </a:extLst>
          </p:cNvPr>
          <p:cNvSpPr txBox="1"/>
          <p:nvPr/>
        </p:nvSpPr>
        <p:spPr>
          <a:xfrm>
            <a:off x="7645400" y="2880951"/>
            <a:ext cx="2342615" cy="646331"/>
          </a:xfrm>
          <a:prstGeom prst="rect">
            <a:avLst/>
          </a:prstGeom>
          <a:noFill/>
        </p:spPr>
        <p:txBody>
          <a:bodyPr wrap="square" rtlCol="0">
            <a:spAutoFit/>
          </a:bodyPr>
          <a:lstStyle/>
          <a:p>
            <a:r>
              <a:rPr lang="en-US" dirty="0">
                <a:solidFill>
                  <a:srgbClr val="FF9300"/>
                </a:solidFill>
              </a:rPr>
              <a:t>upstream/main branch</a:t>
            </a:r>
          </a:p>
          <a:p>
            <a:r>
              <a:rPr lang="en-US" dirty="0">
                <a:solidFill>
                  <a:srgbClr val="FF9300"/>
                </a:solidFill>
              </a:rPr>
              <a:t> is not synchronized</a:t>
            </a:r>
          </a:p>
        </p:txBody>
      </p:sp>
      <p:cxnSp>
        <p:nvCxnSpPr>
          <p:cNvPr id="10" name="Straight Arrow Connector 9">
            <a:extLst>
              <a:ext uri="{FF2B5EF4-FFF2-40B4-BE49-F238E27FC236}">
                <a16:creationId xmlns:a16="http://schemas.microsoft.com/office/drawing/2014/main" id="{047D3F12-22B2-4FF7-5483-423787052A08}"/>
              </a:ext>
            </a:extLst>
          </p:cNvPr>
          <p:cNvCxnSpPr>
            <a:cxnSpLocks/>
            <a:stCxn id="9" idx="1"/>
          </p:cNvCxnSpPr>
          <p:nvPr/>
        </p:nvCxnSpPr>
        <p:spPr>
          <a:xfrm flipH="1" flipV="1">
            <a:off x="7338060" y="3157950"/>
            <a:ext cx="307340" cy="46167"/>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6C000EB-8766-921F-1801-7235FECB8A79}"/>
              </a:ext>
            </a:extLst>
          </p:cNvPr>
          <p:cNvSpPr txBox="1"/>
          <p:nvPr/>
        </p:nvSpPr>
        <p:spPr>
          <a:xfrm>
            <a:off x="5486400" y="3920257"/>
            <a:ext cx="4501615" cy="369332"/>
          </a:xfrm>
          <a:prstGeom prst="rect">
            <a:avLst/>
          </a:prstGeom>
          <a:noFill/>
        </p:spPr>
        <p:txBody>
          <a:bodyPr wrap="square" rtlCol="0">
            <a:spAutoFit/>
          </a:bodyPr>
          <a:lstStyle/>
          <a:p>
            <a:r>
              <a:rPr lang="en-US" dirty="0">
                <a:solidFill>
                  <a:srgbClr val="FF9300"/>
                </a:solidFill>
              </a:rPr>
              <a:t>merge the remote branch to the local branch</a:t>
            </a:r>
          </a:p>
        </p:txBody>
      </p:sp>
      <p:cxnSp>
        <p:nvCxnSpPr>
          <p:cNvPr id="13" name="Straight Arrow Connector 12">
            <a:extLst>
              <a:ext uri="{FF2B5EF4-FFF2-40B4-BE49-F238E27FC236}">
                <a16:creationId xmlns:a16="http://schemas.microsoft.com/office/drawing/2014/main" id="{F0EBD97E-22EA-BC32-DF99-A280B5FA1B1A}"/>
              </a:ext>
            </a:extLst>
          </p:cNvPr>
          <p:cNvCxnSpPr>
            <a:cxnSpLocks/>
            <a:stCxn id="12" idx="1"/>
          </p:cNvCxnSpPr>
          <p:nvPr/>
        </p:nvCxnSpPr>
        <p:spPr>
          <a:xfrm flipH="1" flipV="1">
            <a:off x="4229100" y="3638636"/>
            <a:ext cx="1257300" cy="466287"/>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85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899D6-7191-FA47-A16C-140614AECF70}"/>
              </a:ext>
            </a:extLst>
          </p:cNvPr>
          <p:cNvSpPr>
            <a:spLocks noGrp="1"/>
          </p:cNvSpPr>
          <p:nvPr>
            <p:ph type="dt" sz="half" idx="10"/>
          </p:nvPr>
        </p:nvSpPr>
        <p:spPr/>
        <p:txBody>
          <a:bodyPr/>
          <a:lstStyle/>
          <a:p>
            <a:r>
              <a:rPr lang="en-US"/>
              <a:t>3/1/23</a:t>
            </a:r>
          </a:p>
        </p:txBody>
      </p:sp>
      <p:sp>
        <p:nvSpPr>
          <p:cNvPr id="3" name="Footer Placeholder 2">
            <a:extLst>
              <a:ext uri="{FF2B5EF4-FFF2-40B4-BE49-F238E27FC236}">
                <a16:creationId xmlns:a16="http://schemas.microsoft.com/office/drawing/2014/main" id="{6A848732-1A63-56BB-646F-BB33C288E574}"/>
              </a:ext>
            </a:extLst>
          </p:cNvPr>
          <p:cNvSpPr>
            <a:spLocks noGrp="1"/>
          </p:cNvSpPr>
          <p:nvPr>
            <p:ph type="ftr" sz="quarter" idx="11"/>
          </p:nvPr>
        </p:nvSpPr>
        <p:spPr/>
        <p:txBody>
          <a:bodyPr/>
          <a:lstStyle/>
          <a:p>
            <a:r>
              <a:rPr lang="en-US"/>
              <a:t>PACE SAT Meeting, San Diego</a:t>
            </a:r>
          </a:p>
        </p:txBody>
      </p:sp>
      <p:sp>
        <p:nvSpPr>
          <p:cNvPr id="4" name="Slide Number Placeholder 3">
            <a:extLst>
              <a:ext uri="{FF2B5EF4-FFF2-40B4-BE49-F238E27FC236}">
                <a16:creationId xmlns:a16="http://schemas.microsoft.com/office/drawing/2014/main" id="{47B2D1B7-EC21-93F7-A102-D7C34FAD94BD}"/>
              </a:ext>
            </a:extLst>
          </p:cNvPr>
          <p:cNvSpPr>
            <a:spLocks noGrp="1"/>
          </p:cNvSpPr>
          <p:nvPr>
            <p:ph type="sldNum" sz="quarter" idx="12"/>
          </p:nvPr>
        </p:nvSpPr>
        <p:spPr/>
        <p:txBody>
          <a:bodyPr/>
          <a:lstStyle/>
          <a:p>
            <a:fld id="{BB7F5443-E47F-A94C-B252-7B09C45A40C7}" type="slidenum">
              <a:rPr lang="en-US" smtClean="0"/>
              <a:t>27</a:t>
            </a:fld>
            <a:endParaRPr lang="en-US"/>
          </a:p>
        </p:txBody>
      </p:sp>
      <p:sp>
        <p:nvSpPr>
          <p:cNvPr id="5" name="Content Placeholder 4">
            <a:extLst>
              <a:ext uri="{FF2B5EF4-FFF2-40B4-BE49-F238E27FC236}">
                <a16:creationId xmlns:a16="http://schemas.microsoft.com/office/drawing/2014/main" id="{E647DB68-5A2F-FABF-1103-F6EAB9424CAB}"/>
              </a:ext>
            </a:extLst>
          </p:cNvPr>
          <p:cNvSpPr>
            <a:spLocks noGrp="1"/>
          </p:cNvSpPr>
          <p:nvPr>
            <p:ph idx="1"/>
          </p:nvPr>
        </p:nvSpPr>
        <p:spPr/>
        <p:txBody>
          <a:bodyPr>
            <a:normAutofit/>
          </a:bodyPr>
          <a:lstStyle/>
          <a:p>
            <a:r>
              <a:rPr lang="en-US" sz="1600" dirty="0">
                <a:solidFill>
                  <a:srgbClr val="2FFF12"/>
                </a:solidFill>
                <a:effectLst/>
                <a:latin typeface="Andale Mono" panose="020B0509000000000004" pitchFamily="49" charset="0"/>
              </a:rPr>
              <a:t>$ git log --</a:t>
            </a:r>
            <a:r>
              <a:rPr lang="en-US" sz="1600" dirty="0" err="1">
                <a:solidFill>
                  <a:srgbClr val="2FFF12"/>
                </a:solidFill>
                <a:effectLst/>
                <a:latin typeface="Andale Mono" panose="020B0509000000000004" pitchFamily="49" charset="0"/>
              </a:rPr>
              <a:t>oneline</a:t>
            </a:r>
            <a:endParaRPr lang="en-US" sz="1600" dirty="0">
              <a:solidFill>
                <a:srgbClr val="2FFF12"/>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fbd757b (</a:t>
            </a:r>
            <a:r>
              <a:rPr lang="en-US" sz="1600" dirty="0">
                <a:solidFill>
                  <a:srgbClr val="2EAEBB"/>
                </a:solidFill>
                <a:effectLst/>
                <a:latin typeface="Andale Mono" panose="020B0509000000000004" pitchFamily="49" charset="0"/>
              </a:rPr>
              <a:t>HEAD -&gt; </a:t>
            </a:r>
            <a:r>
              <a:rPr lang="en-US" sz="1600" dirty="0">
                <a:solidFill>
                  <a:srgbClr val="2FB41D"/>
                </a:solidFill>
                <a:effectLst/>
                <a:latin typeface="Andale Mono" panose="020B0509000000000004" pitchFamily="49" charset="0"/>
              </a:rPr>
              <a:t>main</a:t>
            </a:r>
            <a:r>
              <a:rPr lang="en-US" sz="1600" dirty="0">
                <a:solidFill>
                  <a:srgbClr val="9FA01C"/>
                </a:solidFill>
                <a:effectLst/>
                <a:latin typeface="Andale Mono" panose="020B0509000000000004" pitchFamily="49" charset="0"/>
              </a:rPr>
              <a:t>, </a:t>
            </a:r>
            <a:r>
              <a:rPr lang="en-US" sz="1600" dirty="0">
                <a:solidFill>
                  <a:srgbClr val="00B0F0"/>
                </a:solidFill>
                <a:effectLst/>
                <a:latin typeface="Andale Mono" panose="020B0509000000000004" pitchFamily="49" charset="0"/>
              </a:rPr>
              <a:t>upstream/main</a:t>
            </a:r>
            <a:r>
              <a:rPr lang="en-US" sz="1600" dirty="0">
                <a:solidFill>
                  <a:srgbClr val="9FA01C"/>
                </a:solidFill>
                <a:effectLst/>
                <a:latin typeface="Andale Mono" panose="020B0509000000000004" pitchFamily="49" charset="0"/>
              </a:rPr>
              <a:t>)</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introduce OCSSWROOT</a:t>
            </a:r>
          </a:p>
          <a:p>
            <a:r>
              <a:rPr lang="en-US" sz="1600" dirty="0">
                <a:solidFill>
                  <a:srgbClr val="9FA01C"/>
                </a:solidFill>
                <a:effectLst/>
                <a:latin typeface="Andale Mono" panose="020B0509000000000004" pitchFamily="49" charset="0"/>
              </a:rPr>
              <a:t>903f9fe (</a:t>
            </a:r>
            <a:r>
              <a:rPr lang="en-US" sz="1600" dirty="0">
                <a:solidFill>
                  <a:srgbClr val="00B0F0"/>
                </a:solidFill>
                <a:effectLst/>
                <a:latin typeface="Andale Mono" panose="020B0509000000000004" pitchFamily="49" charset="0"/>
              </a:rPr>
              <a:t>origin/main</a:t>
            </a:r>
            <a:r>
              <a:rPr lang="en-US" sz="1600" dirty="0">
                <a:solidFill>
                  <a:srgbClr val="9FA01C"/>
                </a:solidFill>
                <a:effectLst/>
                <a:latin typeface="Andale Mono" panose="020B0509000000000004" pitchFamily="49" charset="0"/>
              </a:rPr>
              <a:t>)</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Update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30ba4d0</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add Apache license</a:t>
            </a:r>
          </a:p>
          <a:p>
            <a:r>
              <a:rPr lang="en-US" sz="1600" dirty="0">
                <a:solidFill>
                  <a:srgbClr val="9FA01C"/>
                </a:solidFill>
                <a:effectLst/>
                <a:latin typeface="Andale Mono" panose="020B0509000000000004" pitchFamily="49" charset="0"/>
              </a:rPr>
              <a:t>8ed0b99</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configure </a:t>
            </a:r>
            <a:r>
              <a:rPr lang="en-US" sz="1600" dirty="0" err="1">
                <a:solidFill>
                  <a:srgbClr val="FFFF00"/>
                </a:solidFill>
                <a:effectLst/>
                <a:latin typeface="Andale Mono" panose="020B0509000000000004" pitchFamily="49" charset="0"/>
              </a:rPr>
              <a:t>setuptools</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3132df8</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initial commit</a:t>
            </a: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git push</a:t>
            </a:r>
          </a:p>
          <a:p>
            <a:r>
              <a:rPr lang="en-US" sz="1600" dirty="0">
                <a:solidFill>
                  <a:srgbClr val="2FFF12"/>
                </a:solidFill>
                <a:effectLst/>
                <a:latin typeface="Andale Mono" panose="020B0509000000000004" pitchFamily="49" charset="0"/>
              </a:rPr>
              <a:t>$ git log --</a:t>
            </a:r>
            <a:r>
              <a:rPr lang="en-US" sz="1600" dirty="0" err="1">
                <a:solidFill>
                  <a:srgbClr val="2FFF12"/>
                </a:solidFill>
                <a:effectLst/>
                <a:latin typeface="Andale Mono" panose="020B0509000000000004" pitchFamily="49" charset="0"/>
              </a:rPr>
              <a:t>oneline</a:t>
            </a:r>
            <a:endParaRPr lang="en-US" sz="1600" dirty="0">
              <a:solidFill>
                <a:srgbClr val="2FFF12"/>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fbd757b (</a:t>
            </a:r>
            <a:r>
              <a:rPr lang="en-US" sz="1600" dirty="0">
                <a:solidFill>
                  <a:srgbClr val="2EAEBB"/>
                </a:solidFill>
                <a:effectLst/>
                <a:latin typeface="Andale Mono" panose="020B0509000000000004" pitchFamily="49" charset="0"/>
              </a:rPr>
              <a:t>HEAD -&gt; </a:t>
            </a:r>
            <a:r>
              <a:rPr lang="en-US" sz="1600" dirty="0">
                <a:solidFill>
                  <a:srgbClr val="2FB41D"/>
                </a:solidFill>
                <a:effectLst/>
                <a:latin typeface="Andale Mono" panose="020B0509000000000004" pitchFamily="49" charset="0"/>
              </a:rPr>
              <a:t>main</a:t>
            </a:r>
            <a:r>
              <a:rPr lang="en-US" sz="1600" dirty="0">
                <a:solidFill>
                  <a:srgbClr val="9FA01C"/>
                </a:solidFill>
              </a:rPr>
              <a:t>, </a:t>
            </a:r>
            <a:r>
              <a:rPr lang="en-US" sz="1600" dirty="0">
                <a:solidFill>
                  <a:srgbClr val="00B0F0"/>
                </a:solidFill>
                <a:effectLst/>
                <a:latin typeface="Andale Mono" panose="020B0509000000000004" pitchFamily="49" charset="0"/>
              </a:rPr>
              <a:t>origin/main</a:t>
            </a:r>
            <a:r>
              <a:rPr lang="en-US" sz="1600" dirty="0">
                <a:solidFill>
                  <a:srgbClr val="9FA01C"/>
                </a:solidFill>
              </a:rPr>
              <a:t>,</a:t>
            </a:r>
            <a:r>
              <a:rPr lang="en-US" sz="1600" dirty="0">
                <a:solidFill>
                  <a:srgbClr val="00B0F0"/>
                </a:solidFill>
                <a:effectLst/>
                <a:latin typeface="Andale Mono" panose="020B0509000000000004" pitchFamily="49" charset="0"/>
              </a:rPr>
              <a:t> upstream/main</a:t>
            </a:r>
            <a:r>
              <a:rPr lang="en-US" sz="1600" dirty="0">
                <a:solidFill>
                  <a:srgbClr val="9FA01C"/>
                </a:solidFill>
                <a:effectLst/>
                <a:latin typeface="Andale Mono" panose="020B0509000000000004" pitchFamily="49" charset="0"/>
              </a:rPr>
              <a:t>)</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introduce OCSSWROOT</a:t>
            </a:r>
          </a:p>
          <a:p>
            <a:r>
              <a:rPr lang="en-US" sz="1600" dirty="0">
                <a:solidFill>
                  <a:srgbClr val="9FA01C"/>
                </a:solidFill>
                <a:effectLst/>
                <a:latin typeface="Andale Mono" panose="020B0509000000000004" pitchFamily="49" charset="0"/>
              </a:rPr>
              <a:t>903f9fe </a:t>
            </a:r>
            <a:r>
              <a:rPr lang="en-US" sz="1600" dirty="0">
                <a:solidFill>
                  <a:srgbClr val="FFFF00"/>
                </a:solidFill>
                <a:effectLst/>
                <a:latin typeface="Andale Mono" panose="020B0509000000000004" pitchFamily="49" charset="0"/>
              </a:rPr>
              <a:t>Update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30ba4d0</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add Apache license</a:t>
            </a:r>
          </a:p>
          <a:p>
            <a:r>
              <a:rPr lang="en-US" sz="1600" dirty="0">
                <a:solidFill>
                  <a:srgbClr val="9FA01C"/>
                </a:solidFill>
                <a:effectLst/>
                <a:latin typeface="Andale Mono" panose="020B0509000000000004" pitchFamily="49" charset="0"/>
              </a:rPr>
              <a:t>8ed0b99</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configure </a:t>
            </a:r>
            <a:r>
              <a:rPr lang="en-US" sz="1600" dirty="0" err="1">
                <a:solidFill>
                  <a:srgbClr val="FFFF00"/>
                </a:solidFill>
                <a:effectLst/>
                <a:latin typeface="Andale Mono" panose="020B0509000000000004" pitchFamily="49" charset="0"/>
              </a:rPr>
              <a:t>setuptools</a:t>
            </a:r>
            <a:endParaRPr lang="en-US" sz="1600" dirty="0">
              <a:solidFill>
                <a:srgbClr val="FFFF00"/>
              </a:solidFill>
              <a:effectLst/>
              <a:latin typeface="Andale Mono" panose="020B0509000000000004" pitchFamily="49" charset="0"/>
            </a:endParaRPr>
          </a:p>
          <a:p>
            <a:r>
              <a:rPr lang="en-US" sz="1600" dirty="0">
                <a:solidFill>
                  <a:srgbClr val="9FA01C"/>
                </a:solidFill>
                <a:effectLst/>
                <a:latin typeface="Andale Mono" panose="020B0509000000000004" pitchFamily="49" charset="0"/>
              </a:rPr>
              <a:t>3132df8</a:t>
            </a:r>
            <a:r>
              <a:rPr lang="en-US" sz="1600" dirty="0">
                <a:solidFill>
                  <a:srgbClr val="2FFF12"/>
                </a:solidFill>
                <a:effectLst/>
                <a:latin typeface="Andale Mono" panose="020B0509000000000004" pitchFamily="49" charset="0"/>
              </a:rPr>
              <a:t> </a:t>
            </a:r>
            <a:r>
              <a:rPr lang="en-US" sz="1600" dirty="0">
                <a:solidFill>
                  <a:srgbClr val="FFFF00"/>
                </a:solidFill>
                <a:effectLst/>
                <a:latin typeface="Andale Mono" panose="020B0509000000000004" pitchFamily="49" charset="0"/>
              </a:rPr>
              <a:t>initial commit</a:t>
            </a:r>
          </a:p>
          <a:p>
            <a:endParaRPr lang="en-US" sz="1600" dirty="0"/>
          </a:p>
        </p:txBody>
      </p:sp>
      <p:sp>
        <p:nvSpPr>
          <p:cNvPr id="6" name="TextBox 5">
            <a:extLst>
              <a:ext uri="{FF2B5EF4-FFF2-40B4-BE49-F238E27FC236}">
                <a16:creationId xmlns:a16="http://schemas.microsoft.com/office/drawing/2014/main" id="{20B13610-4194-1B96-323B-6BD7EF948564}"/>
              </a:ext>
            </a:extLst>
          </p:cNvPr>
          <p:cNvSpPr txBox="1"/>
          <p:nvPr/>
        </p:nvSpPr>
        <p:spPr>
          <a:xfrm>
            <a:off x="5486400" y="2254545"/>
            <a:ext cx="4501615" cy="369332"/>
          </a:xfrm>
          <a:prstGeom prst="rect">
            <a:avLst/>
          </a:prstGeom>
          <a:noFill/>
        </p:spPr>
        <p:txBody>
          <a:bodyPr wrap="square" rtlCol="0">
            <a:spAutoFit/>
          </a:bodyPr>
          <a:lstStyle/>
          <a:p>
            <a:r>
              <a:rPr lang="en-US" dirty="0">
                <a:solidFill>
                  <a:srgbClr val="FF9300"/>
                </a:solidFill>
              </a:rPr>
              <a:t>main and origin/main are not synchronized…</a:t>
            </a:r>
          </a:p>
        </p:txBody>
      </p:sp>
      <p:cxnSp>
        <p:nvCxnSpPr>
          <p:cNvPr id="7" name="Straight Arrow Connector 6">
            <a:extLst>
              <a:ext uri="{FF2B5EF4-FFF2-40B4-BE49-F238E27FC236}">
                <a16:creationId xmlns:a16="http://schemas.microsoft.com/office/drawing/2014/main" id="{D466CDE6-02CD-EB15-E8EA-7FB89945DB70}"/>
              </a:ext>
            </a:extLst>
          </p:cNvPr>
          <p:cNvCxnSpPr>
            <a:cxnSpLocks/>
            <a:stCxn id="6" idx="1"/>
          </p:cNvCxnSpPr>
          <p:nvPr/>
        </p:nvCxnSpPr>
        <p:spPr>
          <a:xfrm flipH="1" flipV="1">
            <a:off x="4847573" y="1929009"/>
            <a:ext cx="638827" cy="510202"/>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E4A74E-E327-8AA8-8AD5-74E4CA514DE8}"/>
              </a:ext>
            </a:extLst>
          </p:cNvPr>
          <p:cNvSpPr txBox="1"/>
          <p:nvPr/>
        </p:nvSpPr>
        <p:spPr>
          <a:xfrm>
            <a:off x="5498732" y="3773348"/>
            <a:ext cx="4501615" cy="369332"/>
          </a:xfrm>
          <a:prstGeom prst="rect">
            <a:avLst/>
          </a:prstGeom>
          <a:noFill/>
        </p:spPr>
        <p:txBody>
          <a:bodyPr wrap="square" rtlCol="0">
            <a:spAutoFit/>
          </a:bodyPr>
          <a:lstStyle/>
          <a:p>
            <a:r>
              <a:rPr lang="en-US" dirty="0">
                <a:solidFill>
                  <a:srgbClr val="FF9300"/>
                </a:solidFill>
              </a:rPr>
              <a:t>… until you push commits to the origin</a:t>
            </a:r>
          </a:p>
        </p:txBody>
      </p:sp>
      <p:cxnSp>
        <p:nvCxnSpPr>
          <p:cNvPr id="12" name="Straight Arrow Connector 11">
            <a:extLst>
              <a:ext uri="{FF2B5EF4-FFF2-40B4-BE49-F238E27FC236}">
                <a16:creationId xmlns:a16="http://schemas.microsoft.com/office/drawing/2014/main" id="{14CD75AA-4DED-0CA7-060A-8EF361FA2AFE}"/>
              </a:ext>
            </a:extLst>
          </p:cNvPr>
          <p:cNvCxnSpPr>
            <a:cxnSpLocks/>
            <a:stCxn id="11" idx="1"/>
          </p:cNvCxnSpPr>
          <p:nvPr/>
        </p:nvCxnSpPr>
        <p:spPr>
          <a:xfrm flipH="1" flipV="1">
            <a:off x="4859905" y="3447812"/>
            <a:ext cx="638827" cy="510202"/>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354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154F97-138A-0AD3-B0F8-E993C04B245F}"/>
              </a:ext>
            </a:extLst>
          </p:cNvPr>
          <p:cNvSpPr>
            <a:spLocks noGrp="1"/>
          </p:cNvSpPr>
          <p:nvPr>
            <p:ph type="dt" sz="half" idx="10"/>
          </p:nvPr>
        </p:nvSpPr>
        <p:spPr/>
        <p:txBody>
          <a:bodyPr/>
          <a:lstStyle/>
          <a:p>
            <a:r>
              <a:rPr lang="en-US"/>
              <a:t>3/1/23</a:t>
            </a:r>
          </a:p>
        </p:txBody>
      </p:sp>
      <p:sp>
        <p:nvSpPr>
          <p:cNvPr id="4" name="Footer Placeholder 3">
            <a:extLst>
              <a:ext uri="{FF2B5EF4-FFF2-40B4-BE49-F238E27FC236}">
                <a16:creationId xmlns:a16="http://schemas.microsoft.com/office/drawing/2014/main" id="{0B951E15-4589-49A7-B3B1-EBE58607B3AD}"/>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0DF94FD4-914D-2B83-27EC-FF9A75798ECE}"/>
              </a:ext>
            </a:extLst>
          </p:cNvPr>
          <p:cNvSpPr>
            <a:spLocks noGrp="1"/>
          </p:cNvSpPr>
          <p:nvPr>
            <p:ph type="sldNum" sz="quarter" idx="12"/>
          </p:nvPr>
        </p:nvSpPr>
        <p:spPr/>
        <p:txBody>
          <a:bodyPr/>
          <a:lstStyle/>
          <a:p>
            <a:fld id="{BB7F5443-E47F-A94C-B252-7B09C45A40C7}" type="slidenum">
              <a:rPr lang="en-US" smtClean="0"/>
              <a:t>28</a:t>
            </a:fld>
            <a:endParaRPr lang="en-US" dirty="0"/>
          </a:p>
        </p:txBody>
      </p:sp>
      <p:pic>
        <p:nvPicPr>
          <p:cNvPr id="8" name="Picture 7">
            <a:extLst>
              <a:ext uri="{FF2B5EF4-FFF2-40B4-BE49-F238E27FC236}">
                <a16:creationId xmlns:a16="http://schemas.microsoft.com/office/drawing/2014/main" id="{DD1EEF57-A660-B4BA-5FAD-284E7CA3F516}"/>
              </a:ext>
            </a:extLst>
          </p:cNvPr>
          <p:cNvPicPr>
            <a:picLocks noChangeAspect="1"/>
          </p:cNvPicPr>
          <p:nvPr/>
        </p:nvPicPr>
        <p:blipFill>
          <a:blip r:embed="rId2"/>
          <a:stretch>
            <a:fillRect/>
          </a:stretch>
        </p:blipFill>
        <p:spPr>
          <a:xfrm>
            <a:off x="911268" y="1641984"/>
            <a:ext cx="8884920" cy="5079492"/>
          </a:xfrm>
          <a:prstGeom prst="rect">
            <a:avLst/>
          </a:prstGeom>
        </p:spPr>
      </p:pic>
    </p:spTree>
    <p:extLst>
      <p:ext uri="{BB962C8B-B14F-4D97-AF65-F5344CB8AC3E}">
        <p14:creationId xmlns:p14="http://schemas.microsoft.com/office/powerpoint/2010/main" val="54994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8F38BB9-ED81-7422-8F93-4AE5C2908D67}"/>
              </a:ext>
            </a:extLst>
          </p:cNvPr>
          <p:cNvSpPr>
            <a:spLocks noGrp="1"/>
          </p:cNvSpPr>
          <p:nvPr>
            <p:ph type="dt" sz="half" idx="10"/>
          </p:nvPr>
        </p:nvSpPr>
        <p:spPr/>
        <p:txBody>
          <a:bodyPr/>
          <a:lstStyle/>
          <a:p>
            <a:r>
              <a:rPr lang="en-US"/>
              <a:t>3/1/23</a:t>
            </a:r>
          </a:p>
        </p:txBody>
      </p:sp>
      <p:sp>
        <p:nvSpPr>
          <p:cNvPr id="5" name="Footer Placeholder 4">
            <a:extLst>
              <a:ext uri="{FF2B5EF4-FFF2-40B4-BE49-F238E27FC236}">
                <a16:creationId xmlns:a16="http://schemas.microsoft.com/office/drawing/2014/main" id="{D6B2B9F2-7DE8-972E-620E-F5B068382BBC}"/>
              </a:ext>
            </a:extLst>
          </p:cNvPr>
          <p:cNvSpPr>
            <a:spLocks noGrp="1"/>
          </p:cNvSpPr>
          <p:nvPr>
            <p:ph type="ftr" sz="quarter" idx="11"/>
          </p:nvPr>
        </p:nvSpPr>
        <p:spPr/>
        <p:txBody>
          <a:bodyPr/>
          <a:lstStyle/>
          <a:p>
            <a:r>
              <a:rPr lang="en-US"/>
              <a:t>PACE SAT Meeting, San Diego</a:t>
            </a:r>
          </a:p>
        </p:txBody>
      </p:sp>
      <p:sp>
        <p:nvSpPr>
          <p:cNvPr id="6" name="Slide Number Placeholder 5">
            <a:extLst>
              <a:ext uri="{FF2B5EF4-FFF2-40B4-BE49-F238E27FC236}">
                <a16:creationId xmlns:a16="http://schemas.microsoft.com/office/drawing/2014/main" id="{A56C3608-053A-3F29-E5C5-A1E8F96E7D08}"/>
              </a:ext>
            </a:extLst>
          </p:cNvPr>
          <p:cNvSpPr>
            <a:spLocks noGrp="1"/>
          </p:cNvSpPr>
          <p:nvPr>
            <p:ph type="sldNum" sz="quarter" idx="12"/>
          </p:nvPr>
        </p:nvSpPr>
        <p:spPr/>
        <p:txBody>
          <a:bodyPr/>
          <a:lstStyle/>
          <a:p>
            <a:fld id="{BB7F5443-E47F-A94C-B252-7B09C45A40C7}" type="slidenum">
              <a:rPr lang="en-US" smtClean="0"/>
              <a:t>29</a:t>
            </a:fld>
            <a:endParaRPr lang="en-US" dirty="0"/>
          </a:p>
        </p:txBody>
      </p:sp>
      <p:pic>
        <p:nvPicPr>
          <p:cNvPr id="10" name="Picture 9" descr="Graphical user interface, application&#10;&#10;Description automatically generated">
            <a:extLst>
              <a:ext uri="{FF2B5EF4-FFF2-40B4-BE49-F238E27FC236}">
                <a16:creationId xmlns:a16="http://schemas.microsoft.com/office/drawing/2014/main" id="{C98EFCD0-AFDF-8179-2F53-EB4BB75ED6F4}"/>
              </a:ext>
            </a:extLst>
          </p:cNvPr>
          <p:cNvPicPr>
            <a:picLocks noChangeAspect="1"/>
          </p:cNvPicPr>
          <p:nvPr/>
        </p:nvPicPr>
        <p:blipFill>
          <a:blip r:embed="rId3"/>
          <a:stretch>
            <a:fillRect/>
          </a:stretch>
        </p:blipFill>
        <p:spPr>
          <a:xfrm>
            <a:off x="1612180" y="1416050"/>
            <a:ext cx="7494439" cy="4540250"/>
          </a:xfrm>
          <a:prstGeom prst="rect">
            <a:avLst/>
          </a:prstGeom>
        </p:spPr>
      </p:pic>
      <p:sp>
        <p:nvSpPr>
          <p:cNvPr id="11" name="Rounded Rectangle 10">
            <a:extLst>
              <a:ext uri="{FF2B5EF4-FFF2-40B4-BE49-F238E27FC236}">
                <a16:creationId xmlns:a16="http://schemas.microsoft.com/office/drawing/2014/main" id="{5DCFFAE4-1710-A55A-1E83-E050D2D0BFA5}"/>
              </a:ext>
            </a:extLst>
          </p:cNvPr>
          <p:cNvSpPr/>
          <p:nvPr/>
        </p:nvSpPr>
        <p:spPr>
          <a:xfrm>
            <a:off x="1706880" y="1416050"/>
            <a:ext cx="2065020" cy="2270125"/>
          </a:xfrm>
          <a:prstGeom prst="roundRect">
            <a:avLst/>
          </a:prstGeom>
          <a:noFill/>
          <a:ln w="666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59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6CB-A033-4CAF-6B0D-63B3BB47A782}"/>
              </a:ext>
            </a:extLst>
          </p:cNvPr>
          <p:cNvSpPr>
            <a:spLocks noGrp="1"/>
          </p:cNvSpPr>
          <p:nvPr>
            <p:ph type="title"/>
          </p:nvPr>
        </p:nvSpPr>
        <p:spPr>
          <a:xfrm>
            <a:off x="754380" y="365126"/>
            <a:ext cx="9464040" cy="1325563"/>
          </a:xfrm>
        </p:spPr>
        <p:txBody>
          <a:bodyPr/>
          <a:lstStyle/>
          <a:p>
            <a:r>
              <a:rPr lang="en-US" dirty="0"/>
              <a:t>Outline</a:t>
            </a:r>
          </a:p>
        </p:txBody>
      </p:sp>
      <p:sp>
        <p:nvSpPr>
          <p:cNvPr id="3" name="Content Placeholder 2">
            <a:extLst>
              <a:ext uri="{FF2B5EF4-FFF2-40B4-BE49-F238E27FC236}">
                <a16:creationId xmlns:a16="http://schemas.microsoft.com/office/drawing/2014/main" id="{0595156F-DBC1-A0F7-A022-2E4B32842CB4}"/>
              </a:ext>
            </a:extLst>
          </p:cNvPr>
          <p:cNvSpPr>
            <a:spLocks noGrp="1"/>
          </p:cNvSpPr>
          <p:nvPr>
            <p:ph idx="1"/>
          </p:nvPr>
        </p:nvSpPr>
        <p:spPr/>
        <p:txBody>
          <a:bodyPr>
            <a:normAutofit/>
          </a:bodyPr>
          <a:lstStyle/>
          <a:p>
            <a:pPr>
              <a:buFont typeface="System Font Regular"/>
              <a:buChar char="▸"/>
            </a:pPr>
            <a:r>
              <a:rPr lang="en-US" dirty="0"/>
              <a:t>Code Delivery</a:t>
            </a:r>
          </a:p>
          <a:p>
            <a:pPr>
              <a:buFont typeface="System Font Regular"/>
              <a:buChar char="▾"/>
            </a:pPr>
            <a:r>
              <a:rPr lang="en-US" dirty="0"/>
              <a:t>Co-Development</a:t>
            </a:r>
          </a:p>
          <a:p>
            <a:pPr lvl="1"/>
            <a:r>
              <a:rPr lang="en-US" dirty="0"/>
              <a:t>sharing a git repository</a:t>
            </a:r>
          </a:p>
          <a:p>
            <a:pPr lvl="2"/>
            <a:r>
              <a:rPr lang="en-US" dirty="0"/>
              <a:t>how is sharing code unlike sharing on Box, Google Drive, or Office 365?</a:t>
            </a:r>
          </a:p>
          <a:p>
            <a:pPr lvl="2"/>
            <a:r>
              <a:rPr lang="en-US" dirty="0"/>
              <a:t>about </a:t>
            </a:r>
            <a:r>
              <a:rPr lang="en-US" i="1" dirty="0"/>
              <a:t>git remotes</a:t>
            </a:r>
            <a:r>
              <a:rPr lang="en-US" dirty="0"/>
              <a:t>  and cloud hosting</a:t>
            </a:r>
          </a:p>
          <a:p>
            <a:pPr lvl="2"/>
            <a:r>
              <a:rPr lang="en-US" dirty="0"/>
              <a:t>worked-example (part 3)</a:t>
            </a:r>
          </a:p>
          <a:p>
            <a:pPr lvl="1"/>
            <a:r>
              <a:rPr lang="en-US" dirty="0"/>
              <a:t>collaboration on implementation</a:t>
            </a:r>
          </a:p>
          <a:p>
            <a:pPr lvl="2"/>
            <a:r>
              <a:rPr lang="en-US" dirty="0"/>
              <a:t>PACE Science and Science Data Segment implement the algorithm</a:t>
            </a:r>
          </a:p>
          <a:p>
            <a:pPr lvl="2"/>
            <a:r>
              <a:rPr lang="en-US" dirty="0"/>
              <a:t>about </a:t>
            </a:r>
            <a:r>
              <a:rPr lang="en-US" i="1" dirty="0"/>
              <a:t>upstream</a:t>
            </a:r>
            <a:r>
              <a:rPr lang="en-US" dirty="0"/>
              <a:t> remotes</a:t>
            </a:r>
          </a:p>
          <a:p>
            <a:pPr lvl="2"/>
            <a:r>
              <a:rPr lang="en-US" dirty="0"/>
              <a:t>worked-example (part 4)</a:t>
            </a:r>
          </a:p>
          <a:p>
            <a:pPr>
              <a:buFont typeface="System Font Regular"/>
              <a:buChar char="▸"/>
            </a:pPr>
            <a:r>
              <a:rPr lang="en-US" dirty="0"/>
              <a:t>2023 is the “Year of Open Science”</a:t>
            </a:r>
          </a:p>
        </p:txBody>
      </p:sp>
      <p:sp>
        <p:nvSpPr>
          <p:cNvPr id="4" name="Date Placeholder 3">
            <a:extLst>
              <a:ext uri="{FF2B5EF4-FFF2-40B4-BE49-F238E27FC236}">
                <a16:creationId xmlns:a16="http://schemas.microsoft.com/office/drawing/2014/main" id="{58A139B0-E2ED-6A79-8354-2903E181DC07}"/>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7007A251-92A1-C7E2-38E6-AECFD1770EE6}"/>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CE3E6234-746A-7B98-72CD-11AA2883E898}"/>
              </a:ext>
            </a:extLst>
          </p:cNvPr>
          <p:cNvSpPr>
            <a:spLocks noGrp="1"/>
          </p:cNvSpPr>
          <p:nvPr>
            <p:ph type="sldNum" sz="quarter" idx="12"/>
          </p:nvPr>
        </p:nvSpPr>
        <p:spPr/>
        <p:txBody>
          <a:bodyPr/>
          <a:lstStyle/>
          <a:p>
            <a:fld id="{BB7F5443-E47F-A94C-B252-7B09C45A40C7}" type="slidenum">
              <a:rPr lang="en-US" smtClean="0"/>
              <a:t>3</a:t>
            </a:fld>
            <a:endParaRPr lang="en-US"/>
          </a:p>
        </p:txBody>
      </p:sp>
    </p:spTree>
    <p:extLst>
      <p:ext uri="{BB962C8B-B14F-4D97-AF65-F5344CB8AC3E}">
        <p14:creationId xmlns:p14="http://schemas.microsoft.com/office/powerpoint/2010/main" val="2893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182838-6B1B-4CA8-FF20-6F2D0EB2A10A}"/>
              </a:ext>
            </a:extLst>
          </p:cNvPr>
          <p:cNvSpPr>
            <a:spLocks noGrp="1"/>
          </p:cNvSpPr>
          <p:nvPr>
            <p:ph type="dt" sz="half" idx="10"/>
          </p:nvPr>
        </p:nvSpPr>
        <p:spPr/>
        <p:txBody>
          <a:bodyPr/>
          <a:lstStyle/>
          <a:p>
            <a:r>
              <a:rPr lang="en-US"/>
              <a:t>3/1/23</a:t>
            </a:r>
          </a:p>
        </p:txBody>
      </p:sp>
      <p:sp>
        <p:nvSpPr>
          <p:cNvPr id="4" name="Footer Placeholder 3">
            <a:extLst>
              <a:ext uri="{FF2B5EF4-FFF2-40B4-BE49-F238E27FC236}">
                <a16:creationId xmlns:a16="http://schemas.microsoft.com/office/drawing/2014/main" id="{9C60A2C5-6BD9-76D8-6769-70FA56F76EBD}"/>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ECE8BE87-EFE7-27F8-B994-E94177940359}"/>
              </a:ext>
            </a:extLst>
          </p:cNvPr>
          <p:cNvSpPr>
            <a:spLocks noGrp="1"/>
          </p:cNvSpPr>
          <p:nvPr>
            <p:ph type="sldNum" sz="quarter" idx="12"/>
          </p:nvPr>
        </p:nvSpPr>
        <p:spPr/>
        <p:txBody>
          <a:bodyPr/>
          <a:lstStyle/>
          <a:p>
            <a:fld id="{BB7F5443-E47F-A94C-B252-7B09C45A40C7}" type="slidenum">
              <a:rPr lang="en-US" smtClean="0"/>
              <a:t>30</a:t>
            </a:fld>
            <a:endParaRPr lang="en-US"/>
          </a:p>
        </p:txBody>
      </p:sp>
      <p:sp>
        <p:nvSpPr>
          <p:cNvPr id="6" name="Content Placeholder 5">
            <a:extLst>
              <a:ext uri="{FF2B5EF4-FFF2-40B4-BE49-F238E27FC236}">
                <a16:creationId xmlns:a16="http://schemas.microsoft.com/office/drawing/2014/main" id="{0EC3A9DF-BF44-F13A-BDFB-4E4CFD7C4972}"/>
              </a:ext>
            </a:extLst>
          </p:cNvPr>
          <p:cNvSpPr>
            <a:spLocks noGrp="1"/>
          </p:cNvSpPr>
          <p:nvPr>
            <p:ph idx="1"/>
          </p:nvPr>
        </p:nvSpPr>
        <p:spPr/>
        <p:txBody>
          <a:bodyPr vert="horz" lIns="91440" tIns="45720" rIns="91440" bIns="45720" rtlCol="0" anchor="t">
            <a:normAutofit/>
          </a:bodyPr>
          <a:lstStyle/>
          <a:p>
            <a:r>
              <a:rPr lang="en-US" sz="1600" dirty="0">
                <a:latin typeface="Andale Mono"/>
              </a:rPr>
              <a:t>$ tree -L 1 $OCSSWROOT/share</a:t>
            </a:r>
          </a:p>
          <a:p>
            <a:r>
              <a:rPr lang="en-US" sz="1600" dirty="0">
                <a:solidFill>
                  <a:srgbClr val="FFFF00"/>
                </a:solidFill>
                <a:latin typeface="Andale Mono"/>
              </a:rPr>
              <a:t>~/Applications/</a:t>
            </a:r>
            <a:r>
              <a:rPr lang="en-US" sz="1600" dirty="0" err="1">
                <a:solidFill>
                  <a:srgbClr val="FFFF00"/>
                </a:solidFill>
                <a:latin typeface="Andale Mono"/>
              </a:rPr>
              <a:t>SeaDAS</a:t>
            </a:r>
            <a:r>
              <a:rPr lang="en-US" sz="1600" dirty="0">
                <a:solidFill>
                  <a:srgbClr val="FFFF00"/>
                </a:solidFill>
                <a:latin typeface="Andale Mono"/>
              </a:rPr>
              <a:t>/</a:t>
            </a:r>
            <a:r>
              <a:rPr lang="en-US" sz="1600" dirty="0" err="1">
                <a:solidFill>
                  <a:srgbClr val="FFFF00"/>
                </a:solidFill>
                <a:latin typeface="Andale Mono"/>
              </a:rPr>
              <a:t>ocssw</a:t>
            </a:r>
            <a:endParaRPr lang="en-US" sz="1600" dirty="0">
              <a:solidFill>
                <a:srgbClr val="FFFF00"/>
              </a:solidFill>
              <a:latin typeface="Andale Mono"/>
            </a:endParaRPr>
          </a:p>
          <a:p>
            <a:r>
              <a:rPr lang="en-US" sz="1600" dirty="0">
                <a:solidFill>
                  <a:srgbClr val="FFFF00"/>
                </a:solidFill>
                <a:latin typeface="Andale Mono"/>
              </a:rPr>
              <a:t>├── </a:t>
            </a:r>
            <a:r>
              <a:rPr lang="en-US" sz="1600" dirty="0" err="1">
                <a:solidFill>
                  <a:srgbClr val="FFFF00"/>
                </a:solidFill>
                <a:latin typeface="Andale Mono"/>
              </a:rPr>
              <a:t>avhrr</a:t>
            </a:r>
            <a:endParaRPr lang="en-US" sz="1600" dirty="0">
              <a:solidFill>
                <a:srgbClr val="FFFF00"/>
              </a:solidFill>
              <a:latin typeface="Andale Mono"/>
            </a:endParaRPr>
          </a:p>
          <a:p>
            <a:r>
              <a:rPr lang="en-US" sz="1600" dirty="0">
                <a:solidFill>
                  <a:srgbClr val="FFFF00"/>
                </a:solidFill>
                <a:latin typeface="Andale Mono"/>
              </a:rPr>
              <a:t>├── common</a:t>
            </a:r>
          </a:p>
          <a:p>
            <a:r>
              <a:rPr lang="en-US" sz="1600" dirty="0">
                <a:solidFill>
                  <a:srgbClr val="FFFF00"/>
                </a:solidFill>
                <a:latin typeface="Andale Mono"/>
              </a:rPr>
              <a:t>├── </a:t>
            </a:r>
            <a:r>
              <a:rPr lang="en-US" sz="1600" dirty="0" err="1">
                <a:solidFill>
                  <a:srgbClr val="FFFF00"/>
                </a:solidFill>
                <a:latin typeface="Andale Mono"/>
              </a:rPr>
              <a:t>oci</a:t>
            </a:r>
            <a:endParaRPr lang="en-US" sz="1600" dirty="0">
              <a:solidFill>
                <a:srgbClr val="FFFF00"/>
              </a:solidFill>
              <a:latin typeface="Andale Mono"/>
            </a:endParaRPr>
          </a:p>
          <a:p>
            <a:r>
              <a:rPr lang="en-US" sz="1600" dirty="0">
                <a:solidFill>
                  <a:srgbClr val="FFFF00"/>
                </a:solidFill>
                <a:latin typeface="Andale Mono"/>
              </a:rPr>
              <a:t>├── </a:t>
            </a:r>
            <a:r>
              <a:rPr lang="en-US" sz="1600" dirty="0" err="1">
                <a:solidFill>
                  <a:srgbClr val="FFFF00"/>
                </a:solidFill>
                <a:latin typeface="Andale Mono"/>
              </a:rPr>
              <a:t>ocrvc</a:t>
            </a:r>
            <a:endParaRPr lang="en-US" sz="1600" dirty="0">
              <a:solidFill>
                <a:srgbClr val="FFFF00"/>
              </a:solidFill>
              <a:latin typeface="Andale Mono"/>
            </a:endParaRPr>
          </a:p>
          <a:p>
            <a:r>
              <a:rPr lang="en-US" sz="1600" dirty="0">
                <a:solidFill>
                  <a:srgbClr val="FFFF00"/>
                </a:solidFill>
                <a:latin typeface="Andale Mono"/>
              </a:rPr>
              <a:t>└── </a:t>
            </a:r>
            <a:r>
              <a:rPr lang="en-US" sz="1600" dirty="0" err="1">
                <a:solidFill>
                  <a:srgbClr val="FFFF00"/>
                </a:solidFill>
                <a:latin typeface="Andale Mono"/>
              </a:rPr>
              <a:t>viirs</a:t>
            </a:r>
            <a:endParaRPr lang="en-US" sz="1600" dirty="0">
              <a:solidFill>
                <a:srgbClr val="FFFF00"/>
              </a:solidFill>
              <a:latin typeface="Andale Mono"/>
            </a:endParaRPr>
          </a:p>
          <a:p>
            <a:endParaRPr lang="en-US" sz="1600" dirty="0">
              <a:latin typeface="Andale Mono"/>
            </a:endParaRPr>
          </a:p>
          <a:p>
            <a:r>
              <a:rPr lang="en-US" sz="1600" dirty="0">
                <a:latin typeface="Andale Mono"/>
              </a:rPr>
              <a:t>$ python -q</a:t>
            </a:r>
          </a:p>
          <a:p>
            <a:r>
              <a:rPr lang="en-US" sz="1600" dirty="0">
                <a:solidFill>
                  <a:srgbClr val="FFFF00"/>
                </a:solidFill>
                <a:latin typeface="Andale Mono"/>
              </a:rPr>
              <a:t>&gt;&gt;&gt; from </a:t>
            </a:r>
            <a:r>
              <a:rPr lang="en-US" sz="1600" dirty="0" err="1">
                <a:solidFill>
                  <a:srgbClr val="FFFF00"/>
                </a:solidFill>
                <a:latin typeface="Andale Mono"/>
              </a:rPr>
              <a:t>nniop</a:t>
            </a:r>
            <a:r>
              <a:rPr lang="en-US" sz="1600" dirty="0">
                <a:solidFill>
                  <a:srgbClr val="FFFF00"/>
                </a:solidFill>
                <a:latin typeface="Andale Mono"/>
              </a:rPr>
              <a:t> import DATAROOT</a:t>
            </a:r>
          </a:p>
          <a:p>
            <a:r>
              <a:rPr lang="en-US" sz="1600" dirty="0">
                <a:solidFill>
                  <a:srgbClr val="FFFF00"/>
                </a:solidFill>
                <a:latin typeface="Andale Mono"/>
              </a:rPr>
              <a:t>&gt;&gt;&gt; print(DATAROOT)</a:t>
            </a:r>
          </a:p>
          <a:p>
            <a:r>
              <a:rPr lang="en-US" sz="1600" dirty="0">
                <a:solidFill>
                  <a:srgbClr val="FFFF00"/>
                </a:solidFill>
                <a:latin typeface="Andale Mono"/>
              </a:rPr>
              <a:t>~/Applications/</a:t>
            </a:r>
            <a:r>
              <a:rPr lang="en-US" sz="1600" dirty="0" err="1">
                <a:solidFill>
                  <a:srgbClr val="FFFF00"/>
                </a:solidFill>
                <a:latin typeface="Andale Mono"/>
              </a:rPr>
              <a:t>SeaDAS</a:t>
            </a:r>
            <a:r>
              <a:rPr lang="en-US" sz="1600" dirty="0">
                <a:solidFill>
                  <a:srgbClr val="FFFF00"/>
                </a:solidFill>
                <a:latin typeface="Andale Mono"/>
              </a:rPr>
              <a:t>/</a:t>
            </a:r>
            <a:r>
              <a:rPr lang="en-US" sz="1600" dirty="0" err="1">
                <a:solidFill>
                  <a:srgbClr val="FFFF00"/>
                </a:solidFill>
                <a:latin typeface="Andale Mono"/>
              </a:rPr>
              <a:t>ocssw</a:t>
            </a:r>
            <a:r>
              <a:rPr lang="en-US" sz="1600" dirty="0">
                <a:solidFill>
                  <a:srgbClr val="FFFF00"/>
                </a:solidFill>
                <a:latin typeface="Andale Mono"/>
              </a:rPr>
              <a:t>/share/</a:t>
            </a:r>
            <a:r>
              <a:rPr lang="en-US" sz="1600" dirty="0" err="1">
                <a:solidFill>
                  <a:srgbClr val="FFFF00"/>
                </a:solidFill>
                <a:latin typeface="Andale Mono"/>
              </a:rPr>
              <a:t>oci</a:t>
            </a:r>
            <a:r>
              <a:rPr lang="en-US" sz="1600" dirty="0">
                <a:solidFill>
                  <a:srgbClr val="FFFF00"/>
                </a:solidFill>
                <a:latin typeface="Andale Mono"/>
              </a:rPr>
              <a:t>/</a:t>
            </a:r>
            <a:r>
              <a:rPr lang="en-US" sz="1600" dirty="0" err="1">
                <a:solidFill>
                  <a:srgbClr val="FFFF00"/>
                </a:solidFill>
                <a:latin typeface="Andale Mono"/>
              </a:rPr>
              <a:t>nniop</a:t>
            </a:r>
            <a:endParaRPr lang="en-US" sz="1600" dirty="0">
              <a:solidFill>
                <a:srgbClr val="FFFF00"/>
              </a:solidFill>
              <a:latin typeface="Andale Mono"/>
            </a:endParaRPr>
          </a:p>
          <a:p>
            <a:endParaRPr lang="en-US" sz="1600" dirty="0">
              <a:latin typeface="Andale Mono"/>
            </a:endParaRPr>
          </a:p>
          <a:p>
            <a:r>
              <a:rPr lang="en-US" sz="1600" dirty="0">
                <a:latin typeface="Andale Mono"/>
              </a:rPr>
              <a:t>$ cd $OCSSWROOT/share/</a:t>
            </a:r>
            <a:r>
              <a:rPr lang="en-US" sz="1600" dirty="0" err="1">
                <a:latin typeface="Andale Mono"/>
              </a:rPr>
              <a:t>oci</a:t>
            </a:r>
            <a:endParaRPr lang="en-US" sz="1600" dirty="0">
              <a:latin typeface="Andale Mono"/>
            </a:endParaRPr>
          </a:p>
          <a:p>
            <a:r>
              <a:rPr lang="en-US" sz="1600" dirty="0">
                <a:latin typeface="Andale Mono"/>
              </a:rPr>
              <a:t>$ </a:t>
            </a:r>
            <a:r>
              <a:rPr lang="en-US" sz="1600" dirty="0" err="1">
                <a:latin typeface="Andale Mono"/>
              </a:rPr>
              <a:t>install_ocssw</a:t>
            </a:r>
            <a:r>
              <a:rPr lang="en-US" sz="1600" dirty="0">
                <a:latin typeface="Andale Mono"/>
              </a:rPr>
              <a:t> --tag=V2022.3 --</a:t>
            </a:r>
            <a:r>
              <a:rPr lang="en-US" sz="1600" dirty="0" err="1">
                <a:latin typeface="Andale Mono"/>
              </a:rPr>
              <a:t>create_change</a:t>
            </a:r>
            <a:endParaRPr lang="en-US" sz="1600" dirty="0">
              <a:latin typeface="Andale Mono"/>
            </a:endParaRPr>
          </a:p>
          <a:p>
            <a:r>
              <a:rPr lang="en-US" sz="1600" dirty="0" err="1">
                <a:solidFill>
                  <a:srgbClr val="FFFF00"/>
                </a:solidFill>
                <a:latin typeface="Andale Mono"/>
              </a:rPr>
              <a:t>installedTag</a:t>
            </a:r>
            <a:r>
              <a:rPr lang="en-US" sz="1600" dirty="0">
                <a:solidFill>
                  <a:srgbClr val="FFFF00"/>
                </a:solidFill>
                <a:latin typeface="Andale Mono"/>
              </a:rPr>
              <a:t> = V2022.3</a:t>
            </a:r>
          </a:p>
          <a:p>
            <a:r>
              <a:rPr lang="en-US" sz="1600" dirty="0" err="1">
                <a:solidFill>
                  <a:srgbClr val="FFFF00"/>
                </a:solidFill>
                <a:latin typeface="Andale Mono"/>
              </a:rPr>
              <a:t>oci</a:t>
            </a:r>
            <a:r>
              <a:rPr lang="en-US" sz="1600" dirty="0">
                <a:solidFill>
                  <a:srgbClr val="FFFF00"/>
                </a:solidFill>
                <a:latin typeface="Andale Mono"/>
              </a:rPr>
              <a:t> (T2022.15..V2022.3)</a:t>
            </a:r>
            <a:endParaRPr lang="en-US" sz="1600" dirty="0">
              <a:solidFill>
                <a:srgbClr val="FFFF00"/>
              </a:solidFill>
            </a:endParaRPr>
          </a:p>
          <a:p>
            <a:r>
              <a:rPr lang="en-US" sz="1600" dirty="0">
                <a:solidFill>
                  <a:srgbClr val="FFFF00"/>
                </a:solidFill>
                <a:latin typeface="Andale Mono"/>
              </a:rPr>
              <a:t>  New Files:</a:t>
            </a:r>
            <a:endParaRPr lang="en-US" sz="1600" dirty="0">
              <a:solidFill>
                <a:srgbClr val="FFFF00"/>
              </a:solidFill>
            </a:endParaRPr>
          </a:p>
          <a:p>
            <a:r>
              <a:rPr lang="en-US" sz="1600" dirty="0">
                <a:solidFill>
                  <a:srgbClr val="FFFF00"/>
                </a:solidFill>
                <a:latin typeface="Andale Mono"/>
              </a:rPr>
              <a:t>    share/</a:t>
            </a:r>
            <a:r>
              <a:rPr lang="en-US" sz="1600" dirty="0" err="1">
                <a:solidFill>
                  <a:srgbClr val="FFFF00"/>
                </a:solidFill>
                <a:latin typeface="Andale Mono"/>
              </a:rPr>
              <a:t>oci</a:t>
            </a:r>
            <a:r>
              <a:rPr lang="en-US" sz="1600" dirty="0">
                <a:solidFill>
                  <a:srgbClr val="FFFF00"/>
                </a:solidFill>
                <a:latin typeface="Andale Mono"/>
              </a:rPr>
              <a:t>/</a:t>
            </a:r>
            <a:r>
              <a:rPr lang="en-US" sz="1600" dirty="0" err="1">
                <a:solidFill>
                  <a:srgbClr val="FFFF00"/>
                </a:solidFill>
                <a:latin typeface="Andale Mono"/>
              </a:rPr>
              <a:t>nniop</a:t>
            </a:r>
            <a:r>
              <a:rPr lang="en-US" sz="1600" dirty="0">
                <a:solidFill>
                  <a:srgbClr val="FFFF00"/>
                </a:solidFill>
                <a:latin typeface="Andale Mono"/>
              </a:rPr>
              <a:t>/</a:t>
            </a:r>
            <a:r>
              <a:rPr lang="en-US" sz="1600" dirty="0" err="1">
                <a:solidFill>
                  <a:srgbClr val="FFFF00"/>
                </a:solidFill>
                <a:latin typeface="Andale Mono"/>
              </a:rPr>
              <a:t>nniop-luts.nc</a:t>
            </a:r>
            <a:endParaRPr lang="en-US" sz="1600" dirty="0">
              <a:solidFill>
                <a:srgbClr val="FFFF00"/>
              </a:solidFill>
            </a:endParaRPr>
          </a:p>
          <a:p>
            <a:r>
              <a:rPr lang="en-US" sz="1600" dirty="0">
                <a:solidFill>
                  <a:srgbClr val="FFFF00"/>
                </a:solidFill>
                <a:latin typeface="Andale Mono"/>
              </a:rPr>
              <a:t>Creating V2022.3_2023-02-14_&lt;username&gt;.tar</a:t>
            </a:r>
          </a:p>
          <a:p>
            <a:r>
              <a:rPr lang="en-US" sz="1600" dirty="0">
                <a:latin typeface="Andale Mono"/>
              </a:rPr>
              <a:t> </a:t>
            </a:r>
            <a:endParaRPr lang="en-US" sz="1600" dirty="0">
              <a:solidFill>
                <a:srgbClr val="FFFF00"/>
              </a:solidFill>
            </a:endParaRPr>
          </a:p>
        </p:txBody>
      </p:sp>
      <p:sp>
        <p:nvSpPr>
          <p:cNvPr id="8" name="TextBox 7">
            <a:extLst>
              <a:ext uri="{FF2B5EF4-FFF2-40B4-BE49-F238E27FC236}">
                <a16:creationId xmlns:a16="http://schemas.microsoft.com/office/drawing/2014/main" id="{C3B5058D-C262-B04C-C9A4-8CA4AE896863}"/>
              </a:ext>
            </a:extLst>
          </p:cNvPr>
          <p:cNvSpPr txBox="1"/>
          <p:nvPr/>
        </p:nvSpPr>
        <p:spPr>
          <a:xfrm>
            <a:off x="5486399" y="1002989"/>
            <a:ext cx="4501615" cy="369332"/>
          </a:xfrm>
          <a:prstGeom prst="rect">
            <a:avLst/>
          </a:prstGeom>
          <a:noFill/>
        </p:spPr>
        <p:txBody>
          <a:bodyPr wrap="square" lIns="91440" tIns="45720" rIns="91440" bIns="45720" rtlCol="0" anchor="t">
            <a:spAutoFit/>
          </a:bodyPr>
          <a:lstStyle/>
          <a:p>
            <a:r>
              <a:rPr lang="en-US" dirty="0">
                <a:solidFill>
                  <a:srgbClr val="FF9300"/>
                </a:solidFill>
              </a:rPr>
              <a:t>use your </a:t>
            </a:r>
            <a:r>
              <a:rPr lang="en-US" dirty="0" err="1">
                <a:solidFill>
                  <a:srgbClr val="FF9300"/>
                </a:solidFill>
              </a:rPr>
              <a:t>SeaDAS</a:t>
            </a:r>
            <a:r>
              <a:rPr lang="en-US" dirty="0">
                <a:solidFill>
                  <a:srgbClr val="FF9300"/>
                </a:solidFill>
              </a:rPr>
              <a:t> environment variable</a:t>
            </a:r>
            <a:endParaRPr lang="en-US" dirty="0"/>
          </a:p>
        </p:txBody>
      </p:sp>
      <p:cxnSp>
        <p:nvCxnSpPr>
          <p:cNvPr id="10" name="Straight Arrow Connector 9">
            <a:extLst>
              <a:ext uri="{FF2B5EF4-FFF2-40B4-BE49-F238E27FC236}">
                <a16:creationId xmlns:a16="http://schemas.microsoft.com/office/drawing/2014/main" id="{5BB8853D-FC28-AFEE-33AF-D3B668199482}"/>
              </a:ext>
            </a:extLst>
          </p:cNvPr>
          <p:cNvCxnSpPr>
            <a:cxnSpLocks/>
            <a:stCxn id="8" idx="1"/>
          </p:cNvCxnSpPr>
          <p:nvPr/>
        </p:nvCxnSpPr>
        <p:spPr>
          <a:xfrm flipH="1">
            <a:off x="4660900" y="1187655"/>
            <a:ext cx="825499"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0A79E20-A466-AD58-18DD-BA022F052E99}"/>
              </a:ext>
            </a:extLst>
          </p:cNvPr>
          <p:cNvSpPr txBox="1"/>
          <p:nvPr/>
        </p:nvSpPr>
        <p:spPr>
          <a:xfrm>
            <a:off x="5474109" y="2827365"/>
            <a:ext cx="4501615" cy="646331"/>
          </a:xfrm>
          <a:prstGeom prst="rect">
            <a:avLst/>
          </a:prstGeom>
          <a:noFill/>
        </p:spPr>
        <p:txBody>
          <a:bodyPr wrap="square" lIns="91440" tIns="45720" rIns="91440" bIns="45720" rtlCol="0" anchor="t">
            <a:spAutoFit/>
          </a:bodyPr>
          <a:lstStyle/>
          <a:p>
            <a:r>
              <a:rPr lang="en-US" dirty="0">
                <a:solidFill>
                  <a:srgbClr val="FF9300"/>
                </a:solidFill>
              </a:rPr>
              <a:t>build $OCSSWROOT into your DATAROOT,</a:t>
            </a:r>
          </a:p>
          <a:p>
            <a:r>
              <a:rPr lang="en-US" dirty="0">
                <a:solidFill>
                  <a:srgbClr val="FF9300"/>
                </a:solidFill>
                <a:cs typeface="Calibri"/>
              </a:rPr>
              <a:t>and assume the path will change</a:t>
            </a:r>
          </a:p>
        </p:txBody>
      </p:sp>
      <p:cxnSp>
        <p:nvCxnSpPr>
          <p:cNvPr id="12" name="Straight Arrow Connector 11">
            <a:extLst>
              <a:ext uri="{FF2B5EF4-FFF2-40B4-BE49-F238E27FC236}">
                <a16:creationId xmlns:a16="http://schemas.microsoft.com/office/drawing/2014/main" id="{784F764E-930E-094A-8706-3DEB060C875C}"/>
              </a:ext>
            </a:extLst>
          </p:cNvPr>
          <p:cNvCxnSpPr>
            <a:cxnSpLocks/>
          </p:cNvCxnSpPr>
          <p:nvPr/>
        </p:nvCxnSpPr>
        <p:spPr>
          <a:xfrm flipH="1">
            <a:off x="4851400" y="3104364"/>
            <a:ext cx="622709" cy="151802"/>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189DFE-CEE4-1AF6-209A-BF2E9C123002}"/>
              </a:ext>
            </a:extLst>
          </p:cNvPr>
          <p:cNvSpPr txBox="1"/>
          <p:nvPr/>
        </p:nvSpPr>
        <p:spPr>
          <a:xfrm>
            <a:off x="5486399" y="5075342"/>
            <a:ext cx="4501615" cy="369332"/>
          </a:xfrm>
          <a:prstGeom prst="rect">
            <a:avLst/>
          </a:prstGeom>
          <a:noFill/>
        </p:spPr>
        <p:txBody>
          <a:bodyPr wrap="square" lIns="91440" tIns="45720" rIns="91440" bIns="45720" rtlCol="0" anchor="t">
            <a:spAutoFit/>
          </a:bodyPr>
          <a:lstStyle/>
          <a:p>
            <a:r>
              <a:rPr lang="en-US" dirty="0">
                <a:solidFill>
                  <a:srgbClr val="FF9300"/>
                </a:solidFill>
              </a:rPr>
              <a:t>email this archive as needed</a:t>
            </a:r>
          </a:p>
        </p:txBody>
      </p:sp>
      <p:cxnSp>
        <p:nvCxnSpPr>
          <p:cNvPr id="14" name="Straight Arrow Connector 13">
            <a:extLst>
              <a:ext uri="{FF2B5EF4-FFF2-40B4-BE49-F238E27FC236}">
                <a16:creationId xmlns:a16="http://schemas.microsoft.com/office/drawing/2014/main" id="{B400AA2F-F4EE-7D42-0782-A99B821DC376}"/>
              </a:ext>
            </a:extLst>
          </p:cNvPr>
          <p:cNvCxnSpPr>
            <a:cxnSpLocks/>
            <a:stCxn id="13" idx="1"/>
          </p:cNvCxnSpPr>
          <p:nvPr/>
        </p:nvCxnSpPr>
        <p:spPr>
          <a:xfrm flipH="1">
            <a:off x="5273458" y="5260008"/>
            <a:ext cx="212941" cy="410337"/>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199B79-0B98-CACC-CFF3-1059C5702D0E}"/>
              </a:ext>
            </a:extLst>
          </p:cNvPr>
          <p:cNvSpPr txBox="1"/>
          <p:nvPr/>
        </p:nvSpPr>
        <p:spPr>
          <a:xfrm>
            <a:off x="5480253" y="4113834"/>
            <a:ext cx="4495471" cy="369332"/>
          </a:xfrm>
          <a:prstGeom prst="rect">
            <a:avLst/>
          </a:prstGeom>
          <a:noFill/>
        </p:spPr>
        <p:txBody>
          <a:bodyPr wrap="square" lIns="91440" tIns="45720" rIns="91440" bIns="45720" rtlCol="0" anchor="t">
            <a:spAutoFit/>
          </a:bodyPr>
          <a:lstStyle/>
          <a:p>
            <a:r>
              <a:rPr lang="en-US" dirty="0">
                <a:solidFill>
                  <a:srgbClr val="FF9300"/>
                </a:solidFill>
                <a:cs typeface="Calibri"/>
              </a:rPr>
              <a:t>create an archive from the parent directory</a:t>
            </a:r>
          </a:p>
        </p:txBody>
      </p:sp>
      <p:cxnSp>
        <p:nvCxnSpPr>
          <p:cNvPr id="9" name="Straight Arrow Connector 8">
            <a:extLst>
              <a:ext uri="{FF2B5EF4-FFF2-40B4-BE49-F238E27FC236}">
                <a16:creationId xmlns:a16="http://schemas.microsoft.com/office/drawing/2014/main" id="{4261B859-CD44-5A99-4CD9-FD005E27D60B}"/>
              </a:ext>
            </a:extLst>
          </p:cNvPr>
          <p:cNvCxnSpPr>
            <a:cxnSpLocks/>
          </p:cNvCxnSpPr>
          <p:nvPr/>
        </p:nvCxnSpPr>
        <p:spPr>
          <a:xfrm flipH="1">
            <a:off x="5273458" y="4298500"/>
            <a:ext cx="206796" cy="184666"/>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90348"/>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31B1-2CC4-1C59-F60B-5FAAA31FDA9E}"/>
              </a:ext>
            </a:extLst>
          </p:cNvPr>
          <p:cNvSpPr>
            <a:spLocks noGrp="1"/>
          </p:cNvSpPr>
          <p:nvPr>
            <p:ph type="title"/>
          </p:nvPr>
        </p:nvSpPr>
        <p:spPr>
          <a:xfrm>
            <a:off x="754380" y="365126"/>
            <a:ext cx="9464040" cy="1325563"/>
          </a:xfrm>
        </p:spPr>
        <p:txBody>
          <a:bodyPr/>
          <a:lstStyle/>
          <a:p>
            <a:r>
              <a:rPr lang="en-US" dirty="0"/>
              <a:t>Glossary</a:t>
            </a:r>
          </a:p>
        </p:txBody>
      </p:sp>
      <p:sp>
        <p:nvSpPr>
          <p:cNvPr id="3" name="Content Placeholder 2">
            <a:extLst>
              <a:ext uri="{FF2B5EF4-FFF2-40B4-BE49-F238E27FC236}">
                <a16:creationId xmlns:a16="http://schemas.microsoft.com/office/drawing/2014/main" id="{4B42481F-92F0-B49E-0A10-D841446B29C9}"/>
              </a:ext>
            </a:extLst>
          </p:cNvPr>
          <p:cNvSpPr>
            <a:spLocks noGrp="1"/>
          </p:cNvSpPr>
          <p:nvPr>
            <p:ph idx="1"/>
          </p:nvPr>
        </p:nvSpPr>
        <p:spPr/>
        <p:txBody>
          <a:bodyPr vert="horz" lIns="91440" tIns="45720" rIns="91440" bIns="45720" rtlCol="0" anchor="t">
            <a:normAutofit/>
          </a:bodyPr>
          <a:lstStyle/>
          <a:p>
            <a:r>
              <a:rPr lang="en-US" b="1" dirty="0"/>
              <a:t>code</a:t>
            </a:r>
            <a:r>
              <a:rPr lang="en-US" dirty="0"/>
              <a:t> and </a:t>
            </a:r>
            <a:r>
              <a:rPr lang="en-US" b="1" dirty="0"/>
              <a:t>configuration</a:t>
            </a:r>
            <a:r>
              <a:rPr lang="en-US" dirty="0"/>
              <a:t> = structured text for building software</a:t>
            </a:r>
          </a:p>
          <a:p>
            <a:r>
              <a:rPr lang="en-US" b="1" dirty="0"/>
              <a:t>repository</a:t>
            </a:r>
            <a:r>
              <a:rPr lang="en-US" dirty="0"/>
              <a:t> = a file tree with data on the history of modifications</a:t>
            </a:r>
            <a:endParaRPr lang="en-US" dirty="0">
              <a:cs typeface="Calibri"/>
            </a:endParaRPr>
          </a:p>
          <a:p>
            <a:r>
              <a:rPr lang="en-US" b="1" dirty="0"/>
              <a:t>commit</a:t>
            </a:r>
            <a:r>
              <a:rPr lang="en-US" dirty="0"/>
              <a:t> = repository data equivalent to a snapshot of its file tree</a:t>
            </a:r>
          </a:p>
          <a:p>
            <a:r>
              <a:rPr lang="en-US" b="1" dirty="0"/>
              <a:t>branch</a:t>
            </a:r>
            <a:r>
              <a:rPr lang="en-US" dirty="0"/>
              <a:t> = </a:t>
            </a:r>
            <a:r>
              <a:rPr lang="en-US"/>
              <a:t>one sequence </a:t>
            </a:r>
            <a:r>
              <a:rPr lang="en-US" dirty="0"/>
              <a:t>of commits in a repository</a:t>
            </a:r>
            <a:endParaRPr lang="en-US" dirty="0">
              <a:cs typeface="Calibri"/>
            </a:endParaRPr>
          </a:p>
          <a:p>
            <a:r>
              <a:rPr lang="en-US" b="1" dirty="0"/>
              <a:t>remote</a:t>
            </a:r>
            <a:r>
              <a:rPr lang="en-US" dirty="0"/>
              <a:t> = a separate instance of the same repository</a:t>
            </a:r>
          </a:p>
          <a:p>
            <a:r>
              <a:rPr lang="en-US" b="1" dirty="0"/>
              <a:t>data</a:t>
            </a:r>
            <a:r>
              <a:rPr lang="en-US" dirty="0"/>
              <a:t> = input to, or output from, an executable</a:t>
            </a:r>
            <a:endParaRPr lang="en-US" dirty="0">
              <a:cs typeface="Calibri"/>
            </a:endParaRPr>
          </a:p>
        </p:txBody>
      </p:sp>
      <p:sp>
        <p:nvSpPr>
          <p:cNvPr id="6" name="Date Placeholder 5">
            <a:extLst>
              <a:ext uri="{FF2B5EF4-FFF2-40B4-BE49-F238E27FC236}">
                <a16:creationId xmlns:a16="http://schemas.microsoft.com/office/drawing/2014/main" id="{37EFF639-CC4F-8F36-2502-31E4345FB2E4}"/>
              </a:ext>
            </a:extLst>
          </p:cNvPr>
          <p:cNvSpPr>
            <a:spLocks noGrp="1"/>
          </p:cNvSpPr>
          <p:nvPr>
            <p:ph type="dt" sz="half" idx="10"/>
          </p:nvPr>
        </p:nvSpPr>
        <p:spPr/>
        <p:txBody>
          <a:bodyPr/>
          <a:lstStyle/>
          <a:p>
            <a:r>
              <a:rPr lang="en-US"/>
              <a:t>3/1/23</a:t>
            </a:r>
          </a:p>
        </p:txBody>
      </p:sp>
      <p:sp>
        <p:nvSpPr>
          <p:cNvPr id="8" name="Footer Placeholder 7">
            <a:extLst>
              <a:ext uri="{FF2B5EF4-FFF2-40B4-BE49-F238E27FC236}">
                <a16:creationId xmlns:a16="http://schemas.microsoft.com/office/drawing/2014/main" id="{22F9F4C1-6D54-DAC4-CBAF-2D6CBC82D399}"/>
              </a:ext>
            </a:extLst>
          </p:cNvPr>
          <p:cNvSpPr>
            <a:spLocks noGrp="1"/>
          </p:cNvSpPr>
          <p:nvPr>
            <p:ph type="ftr" sz="quarter" idx="11"/>
          </p:nvPr>
        </p:nvSpPr>
        <p:spPr/>
        <p:txBody>
          <a:bodyPr/>
          <a:lstStyle/>
          <a:p>
            <a:r>
              <a:rPr lang="en-US"/>
              <a:t>PACE SAT Meeting, San Diego</a:t>
            </a:r>
          </a:p>
        </p:txBody>
      </p:sp>
      <p:sp>
        <p:nvSpPr>
          <p:cNvPr id="7" name="Slide Number Placeholder 6">
            <a:extLst>
              <a:ext uri="{FF2B5EF4-FFF2-40B4-BE49-F238E27FC236}">
                <a16:creationId xmlns:a16="http://schemas.microsoft.com/office/drawing/2014/main" id="{88087C24-0250-49A9-B43A-FA9ED461770F}"/>
              </a:ext>
            </a:extLst>
          </p:cNvPr>
          <p:cNvSpPr>
            <a:spLocks noGrp="1"/>
          </p:cNvSpPr>
          <p:nvPr>
            <p:ph type="sldNum" sz="quarter" idx="12"/>
          </p:nvPr>
        </p:nvSpPr>
        <p:spPr/>
        <p:txBody>
          <a:bodyPr/>
          <a:lstStyle/>
          <a:p>
            <a:fld id="{BB7F5443-E47F-A94C-B252-7B09C45A40C7}" type="slidenum">
              <a:rPr lang="en-US" smtClean="0"/>
              <a:t>31</a:t>
            </a:fld>
            <a:endParaRPr lang="en-US"/>
          </a:p>
        </p:txBody>
      </p:sp>
    </p:spTree>
    <p:extLst>
      <p:ext uri="{BB962C8B-B14F-4D97-AF65-F5344CB8AC3E}">
        <p14:creationId xmlns:p14="http://schemas.microsoft.com/office/powerpoint/2010/main" val="979236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7792A42D-73E9-8E28-57D8-1D2458D927A5}"/>
              </a:ext>
            </a:extLst>
          </p:cNvPr>
          <p:cNvSpPr/>
          <p:nvPr/>
        </p:nvSpPr>
        <p:spPr>
          <a:xfrm>
            <a:off x="2743200" y="1604657"/>
            <a:ext cx="2743200" cy="179197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400" dirty="0">
                <a:ln w="19050">
                  <a:solidFill>
                    <a:schemeClr val="accent1">
                      <a:shade val="50000"/>
                    </a:schemeClr>
                  </a:solidFill>
                </a:ln>
                <a:noFill/>
              </a:rPr>
              <a:t>1</a:t>
            </a:r>
          </a:p>
        </p:txBody>
      </p:sp>
      <p:sp>
        <p:nvSpPr>
          <p:cNvPr id="15" name="Rounded Rectangle 14">
            <a:extLst>
              <a:ext uri="{FF2B5EF4-FFF2-40B4-BE49-F238E27FC236}">
                <a16:creationId xmlns:a16="http://schemas.microsoft.com/office/drawing/2014/main" id="{6E501C15-E926-BA50-2471-483B1ECD42A9}"/>
              </a:ext>
            </a:extLst>
          </p:cNvPr>
          <p:cNvSpPr/>
          <p:nvPr/>
        </p:nvSpPr>
        <p:spPr>
          <a:xfrm>
            <a:off x="5486400" y="1617382"/>
            <a:ext cx="2743200" cy="179197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400" dirty="0">
                <a:ln w="19050">
                  <a:solidFill>
                    <a:schemeClr val="accent1">
                      <a:shade val="50000"/>
                    </a:schemeClr>
                  </a:solidFill>
                </a:ln>
                <a:noFill/>
              </a:rPr>
              <a:t>2</a:t>
            </a:r>
          </a:p>
        </p:txBody>
      </p:sp>
      <p:sp>
        <p:nvSpPr>
          <p:cNvPr id="16" name="Rounded Rectangle 15">
            <a:extLst>
              <a:ext uri="{FF2B5EF4-FFF2-40B4-BE49-F238E27FC236}">
                <a16:creationId xmlns:a16="http://schemas.microsoft.com/office/drawing/2014/main" id="{245E4A1F-B5F1-C03B-9EA0-AB5EAF6D9D73}"/>
              </a:ext>
            </a:extLst>
          </p:cNvPr>
          <p:cNvSpPr/>
          <p:nvPr/>
        </p:nvSpPr>
        <p:spPr>
          <a:xfrm>
            <a:off x="2743200" y="3397840"/>
            <a:ext cx="2743200" cy="179197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400" dirty="0">
                <a:ln w="19050">
                  <a:solidFill>
                    <a:schemeClr val="accent1">
                      <a:shade val="50000"/>
                    </a:schemeClr>
                  </a:solidFill>
                </a:ln>
                <a:noFill/>
              </a:rPr>
              <a:t>3</a:t>
            </a:r>
          </a:p>
        </p:txBody>
      </p:sp>
      <p:sp>
        <p:nvSpPr>
          <p:cNvPr id="17" name="Rounded Rectangle 16">
            <a:extLst>
              <a:ext uri="{FF2B5EF4-FFF2-40B4-BE49-F238E27FC236}">
                <a16:creationId xmlns:a16="http://schemas.microsoft.com/office/drawing/2014/main" id="{5350AFA3-9C61-A4DA-A3ED-3AC4148AD132}"/>
              </a:ext>
            </a:extLst>
          </p:cNvPr>
          <p:cNvSpPr/>
          <p:nvPr/>
        </p:nvSpPr>
        <p:spPr>
          <a:xfrm>
            <a:off x="5486400" y="3409386"/>
            <a:ext cx="2743200" cy="178043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400" dirty="0">
                <a:ln w="19050">
                  <a:solidFill>
                    <a:schemeClr val="accent1">
                      <a:shade val="50000"/>
                    </a:schemeClr>
                  </a:solidFill>
                </a:ln>
                <a:noFill/>
              </a:rPr>
              <a:t>4</a:t>
            </a:r>
          </a:p>
        </p:txBody>
      </p:sp>
      <p:sp>
        <p:nvSpPr>
          <p:cNvPr id="4" name="Date Placeholder 3">
            <a:extLst>
              <a:ext uri="{FF2B5EF4-FFF2-40B4-BE49-F238E27FC236}">
                <a16:creationId xmlns:a16="http://schemas.microsoft.com/office/drawing/2014/main" id="{46D195C7-5264-D59A-2AE6-8CF22FB52B3A}"/>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08AFF11E-98DD-CB29-38CC-6731D852100A}"/>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5D596AE7-C319-0273-6479-35C32301F9BD}"/>
              </a:ext>
            </a:extLst>
          </p:cNvPr>
          <p:cNvSpPr>
            <a:spLocks noGrp="1"/>
          </p:cNvSpPr>
          <p:nvPr>
            <p:ph type="sldNum" sz="quarter" idx="12"/>
          </p:nvPr>
        </p:nvSpPr>
        <p:spPr/>
        <p:txBody>
          <a:bodyPr/>
          <a:lstStyle/>
          <a:p>
            <a:fld id="{BB7F5443-E47F-A94C-B252-7B09C45A40C7}" type="slidenum">
              <a:rPr lang="en-US" smtClean="0"/>
              <a:t>32</a:t>
            </a:fld>
            <a:endParaRPr lang="en-US"/>
          </a:p>
        </p:txBody>
      </p:sp>
      <p:sp>
        <p:nvSpPr>
          <p:cNvPr id="9" name="TextBox 8">
            <a:extLst>
              <a:ext uri="{FF2B5EF4-FFF2-40B4-BE49-F238E27FC236}">
                <a16:creationId xmlns:a16="http://schemas.microsoft.com/office/drawing/2014/main" id="{8B344462-27C6-B3BF-CBE9-59DC3A610475}"/>
              </a:ext>
            </a:extLst>
          </p:cNvPr>
          <p:cNvSpPr txBox="1"/>
          <p:nvPr/>
        </p:nvSpPr>
        <p:spPr>
          <a:xfrm>
            <a:off x="2743200" y="2117116"/>
            <a:ext cx="2743200" cy="830997"/>
          </a:xfrm>
          <a:prstGeom prst="rect">
            <a:avLst/>
          </a:prstGeom>
          <a:noFill/>
        </p:spPr>
        <p:txBody>
          <a:bodyPr wrap="square" rtlCol="0">
            <a:spAutoFit/>
          </a:bodyPr>
          <a:lstStyle/>
          <a:p>
            <a:pPr algn="ctr"/>
            <a:r>
              <a:rPr lang="en-US" sz="2400" dirty="0"/>
              <a:t>choose a</a:t>
            </a:r>
          </a:p>
          <a:p>
            <a:pPr algn="ctr"/>
            <a:r>
              <a:rPr lang="en-US" sz="2400" dirty="0"/>
              <a:t>license</a:t>
            </a:r>
          </a:p>
        </p:txBody>
      </p:sp>
      <p:sp>
        <p:nvSpPr>
          <p:cNvPr id="18" name="TextBox 17">
            <a:extLst>
              <a:ext uri="{FF2B5EF4-FFF2-40B4-BE49-F238E27FC236}">
                <a16:creationId xmlns:a16="http://schemas.microsoft.com/office/drawing/2014/main" id="{82433761-503A-8142-A361-CC6E3ACAB3B1}"/>
              </a:ext>
            </a:extLst>
          </p:cNvPr>
          <p:cNvSpPr txBox="1"/>
          <p:nvPr/>
        </p:nvSpPr>
        <p:spPr>
          <a:xfrm>
            <a:off x="5486400" y="1875681"/>
            <a:ext cx="2743200" cy="1200329"/>
          </a:xfrm>
          <a:prstGeom prst="rect">
            <a:avLst/>
          </a:prstGeom>
          <a:noFill/>
        </p:spPr>
        <p:txBody>
          <a:bodyPr wrap="square" rtlCol="0">
            <a:spAutoFit/>
          </a:bodyPr>
          <a:lstStyle/>
          <a:p>
            <a:pPr algn="ctr"/>
            <a:r>
              <a:rPr lang="en-US" sz="2400" dirty="0"/>
              <a:t>confirm</a:t>
            </a:r>
          </a:p>
          <a:p>
            <a:pPr algn="ctr"/>
            <a:r>
              <a:rPr lang="en-US" sz="2400" dirty="0"/>
              <a:t>consent of</a:t>
            </a:r>
          </a:p>
          <a:p>
            <a:pPr algn="ctr"/>
            <a:r>
              <a:rPr lang="en-US" sz="2400" dirty="0"/>
              <a:t>copyright holder</a:t>
            </a:r>
          </a:p>
        </p:txBody>
      </p:sp>
      <p:sp>
        <p:nvSpPr>
          <p:cNvPr id="19" name="TextBox 18">
            <a:extLst>
              <a:ext uri="{FF2B5EF4-FFF2-40B4-BE49-F238E27FC236}">
                <a16:creationId xmlns:a16="http://schemas.microsoft.com/office/drawing/2014/main" id="{68479025-2FF1-F6A6-14B0-56701E8C8E25}"/>
              </a:ext>
            </a:extLst>
          </p:cNvPr>
          <p:cNvSpPr txBox="1"/>
          <p:nvPr/>
        </p:nvSpPr>
        <p:spPr>
          <a:xfrm>
            <a:off x="2743200" y="3693664"/>
            <a:ext cx="2743200" cy="1200329"/>
          </a:xfrm>
          <a:prstGeom prst="rect">
            <a:avLst/>
          </a:prstGeom>
          <a:noFill/>
        </p:spPr>
        <p:txBody>
          <a:bodyPr wrap="square" rtlCol="0">
            <a:spAutoFit/>
          </a:bodyPr>
          <a:lstStyle/>
          <a:p>
            <a:pPr algn="ctr"/>
            <a:r>
              <a:rPr lang="en-US" sz="2400" dirty="0"/>
              <a:t>identify</a:t>
            </a:r>
          </a:p>
          <a:p>
            <a:pPr algn="ctr"/>
            <a:r>
              <a:rPr lang="en-US" sz="2400" dirty="0"/>
              <a:t>copyright</a:t>
            </a:r>
          </a:p>
          <a:p>
            <a:pPr algn="ctr"/>
            <a:r>
              <a:rPr lang="en-US" sz="2400" dirty="0"/>
              <a:t>holder in the repo</a:t>
            </a:r>
          </a:p>
        </p:txBody>
      </p:sp>
      <p:sp>
        <p:nvSpPr>
          <p:cNvPr id="20" name="TextBox 19">
            <a:extLst>
              <a:ext uri="{FF2B5EF4-FFF2-40B4-BE49-F238E27FC236}">
                <a16:creationId xmlns:a16="http://schemas.microsoft.com/office/drawing/2014/main" id="{F582BBDE-D83B-8BFD-6740-C1A88228C08F}"/>
              </a:ext>
            </a:extLst>
          </p:cNvPr>
          <p:cNvSpPr txBox="1"/>
          <p:nvPr/>
        </p:nvSpPr>
        <p:spPr>
          <a:xfrm>
            <a:off x="5486400" y="3705185"/>
            <a:ext cx="2743200" cy="1200329"/>
          </a:xfrm>
          <a:prstGeom prst="rect">
            <a:avLst/>
          </a:prstGeom>
          <a:noFill/>
        </p:spPr>
        <p:txBody>
          <a:bodyPr wrap="square" rtlCol="0">
            <a:spAutoFit/>
          </a:bodyPr>
          <a:lstStyle/>
          <a:p>
            <a:pPr algn="ctr"/>
            <a:r>
              <a:rPr lang="en-US" sz="2400" dirty="0"/>
              <a:t>make the</a:t>
            </a:r>
          </a:p>
          <a:p>
            <a:pPr algn="ctr"/>
            <a:r>
              <a:rPr lang="en-US" sz="2400" dirty="0"/>
              <a:t>repo easy</a:t>
            </a:r>
          </a:p>
          <a:p>
            <a:pPr algn="ctr"/>
            <a:r>
              <a:rPr lang="en-US" sz="2400" dirty="0"/>
              <a:t>to cite</a:t>
            </a:r>
          </a:p>
        </p:txBody>
      </p:sp>
    </p:spTree>
    <p:extLst>
      <p:ext uri="{BB962C8B-B14F-4D97-AF65-F5344CB8AC3E}">
        <p14:creationId xmlns:p14="http://schemas.microsoft.com/office/powerpoint/2010/main" val="155065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9280E22C-A28B-59F0-C933-1FC43AC013E3}"/>
              </a:ext>
            </a:extLst>
          </p:cNvPr>
          <p:cNvPicPr>
            <a:picLocks noChangeAspect="1"/>
          </p:cNvPicPr>
          <p:nvPr/>
        </p:nvPicPr>
        <p:blipFill>
          <a:blip r:embed="rId2"/>
          <a:stretch>
            <a:fillRect/>
          </a:stretch>
        </p:blipFill>
        <p:spPr>
          <a:xfrm>
            <a:off x="204962" y="1208977"/>
            <a:ext cx="5980685" cy="2803197"/>
          </a:xfrm>
          <a:prstGeom prst="rect">
            <a:avLst/>
          </a:prstGeom>
        </p:spPr>
      </p:pic>
      <p:pic>
        <p:nvPicPr>
          <p:cNvPr id="12" name="Picture 2" descr="Transform to Open Science (TOPS) mission badge">
            <a:extLst>
              <a:ext uri="{FF2B5EF4-FFF2-40B4-BE49-F238E27FC236}">
                <a16:creationId xmlns:a16="http://schemas.microsoft.com/office/drawing/2014/main" id="{5AF5BFAB-8073-3C68-7F97-026C2D14E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979" y="2104459"/>
            <a:ext cx="5337330" cy="41253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4D89DA6-1634-A74C-F531-B791C71C77C0}"/>
              </a:ext>
            </a:extLst>
          </p:cNvPr>
          <p:cNvSpPr txBox="1"/>
          <p:nvPr/>
        </p:nvSpPr>
        <p:spPr>
          <a:xfrm>
            <a:off x="676366" y="119638"/>
            <a:ext cx="8853629" cy="738664"/>
          </a:xfrm>
          <a:prstGeom prst="rect">
            <a:avLst/>
          </a:prstGeom>
          <a:noFill/>
        </p:spPr>
        <p:txBody>
          <a:bodyPr wrap="square" rtlCol="0">
            <a:spAutoFit/>
          </a:bodyPr>
          <a:lstStyle/>
          <a:p>
            <a:pPr algn="ctr"/>
            <a:r>
              <a:rPr lang="en-US" sz="4200" b="1" dirty="0">
                <a:solidFill>
                  <a:schemeClr val="tx2"/>
                </a:solidFill>
                <a:latin typeface="Raleway" pitchFamily="2" charset="77"/>
              </a:rPr>
              <a:t>2023 – Year of Open Science</a:t>
            </a:r>
          </a:p>
        </p:txBody>
      </p:sp>
      <p:sp>
        <p:nvSpPr>
          <p:cNvPr id="14" name="TextBox 13">
            <a:extLst>
              <a:ext uri="{FF2B5EF4-FFF2-40B4-BE49-F238E27FC236}">
                <a16:creationId xmlns:a16="http://schemas.microsoft.com/office/drawing/2014/main" id="{9522E90F-82BC-A000-8AA5-2C76BDB33C59}"/>
              </a:ext>
            </a:extLst>
          </p:cNvPr>
          <p:cNvSpPr txBox="1"/>
          <p:nvPr/>
        </p:nvSpPr>
        <p:spPr>
          <a:xfrm>
            <a:off x="6623478" y="4963104"/>
            <a:ext cx="4084332" cy="830997"/>
          </a:xfrm>
          <a:prstGeom prst="rect">
            <a:avLst/>
          </a:prstGeom>
          <a:noFill/>
        </p:spPr>
        <p:txBody>
          <a:bodyPr wrap="square" rtlCol="0">
            <a:spAutoFit/>
          </a:bodyPr>
          <a:lstStyle/>
          <a:p>
            <a:pPr algn="ctr">
              <a:spcAft>
                <a:spcPts val="540"/>
              </a:spcAft>
            </a:pPr>
            <a:r>
              <a:rPr lang="en-US" sz="2400" b="1" dirty="0">
                <a:latin typeface="Raleway" pitchFamily="2" charset="77"/>
              </a:rPr>
              <a:t>NASA Transform to Open Science (TOPS)</a:t>
            </a:r>
          </a:p>
        </p:txBody>
      </p:sp>
      <p:sp>
        <p:nvSpPr>
          <p:cNvPr id="16" name="TextBox 15">
            <a:extLst>
              <a:ext uri="{FF2B5EF4-FFF2-40B4-BE49-F238E27FC236}">
                <a16:creationId xmlns:a16="http://schemas.microsoft.com/office/drawing/2014/main" id="{E47DD403-466F-5D17-03DD-FB0FBBB3B3B1}"/>
              </a:ext>
            </a:extLst>
          </p:cNvPr>
          <p:cNvSpPr txBox="1"/>
          <p:nvPr/>
        </p:nvSpPr>
        <p:spPr>
          <a:xfrm>
            <a:off x="6684261" y="5735442"/>
            <a:ext cx="3962765" cy="307777"/>
          </a:xfrm>
          <a:prstGeom prst="rect">
            <a:avLst/>
          </a:prstGeom>
          <a:noFill/>
        </p:spPr>
        <p:txBody>
          <a:bodyPr wrap="square">
            <a:spAutoFit/>
          </a:bodyPr>
          <a:lstStyle/>
          <a:p>
            <a:pPr algn="ctr"/>
            <a:r>
              <a:rPr lang="en-US" sz="1400" dirty="0">
                <a:hlinkClick r:id="rId4"/>
              </a:rPr>
              <a:t>https://nasa.github.io/Transform-to-Open-Science/</a:t>
            </a:r>
            <a:endParaRPr lang="en-US" sz="1400" dirty="0"/>
          </a:p>
        </p:txBody>
      </p:sp>
      <p:sp>
        <p:nvSpPr>
          <p:cNvPr id="5" name="Date Placeholder 1">
            <a:extLst>
              <a:ext uri="{FF2B5EF4-FFF2-40B4-BE49-F238E27FC236}">
                <a16:creationId xmlns:a16="http://schemas.microsoft.com/office/drawing/2014/main" id="{5ECA5352-57B8-2590-274C-86FFDB8AB8A4}"/>
              </a:ext>
            </a:extLst>
          </p:cNvPr>
          <p:cNvSpPr>
            <a:spLocks noGrp="1"/>
          </p:cNvSpPr>
          <p:nvPr>
            <p:ph type="dt" sz="half" idx="10"/>
          </p:nvPr>
        </p:nvSpPr>
        <p:spPr>
          <a:xfrm>
            <a:off x="754380" y="6356351"/>
            <a:ext cx="2468880" cy="365125"/>
          </a:xfrm>
        </p:spPr>
        <p:txBody>
          <a:bodyPr/>
          <a:lstStyle/>
          <a:p>
            <a:r>
              <a:rPr lang="en-US" dirty="0"/>
              <a:t>3/1/23</a:t>
            </a:r>
          </a:p>
        </p:txBody>
      </p:sp>
      <p:sp>
        <p:nvSpPr>
          <p:cNvPr id="6" name="Footer Placeholder 2">
            <a:extLst>
              <a:ext uri="{FF2B5EF4-FFF2-40B4-BE49-F238E27FC236}">
                <a16:creationId xmlns:a16="http://schemas.microsoft.com/office/drawing/2014/main" id="{5F8AD30E-8298-AAD5-AE87-CE3F545E57FE}"/>
              </a:ext>
            </a:extLst>
          </p:cNvPr>
          <p:cNvSpPr>
            <a:spLocks noGrp="1"/>
          </p:cNvSpPr>
          <p:nvPr>
            <p:ph type="ftr" sz="quarter" idx="11"/>
          </p:nvPr>
        </p:nvSpPr>
        <p:spPr>
          <a:xfrm>
            <a:off x="3634740" y="6356351"/>
            <a:ext cx="3703320" cy="365125"/>
          </a:xfrm>
        </p:spPr>
        <p:txBody>
          <a:bodyPr/>
          <a:lstStyle/>
          <a:p>
            <a:r>
              <a:rPr lang="en-US"/>
              <a:t>PACE SAT Meeting, San Diego</a:t>
            </a:r>
          </a:p>
        </p:txBody>
      </p:sp>
      <p:sp>
        <p:nvSpPr>
          <p:cNvPr id="7" name="Slide Number Placeholder 3">
            <a:extLst>
              <a:ext uri="{FF2B5EF4-FFF2-40B4-BE49-F238E27FC236}">
                <a16:creationId xmlns:a16="http://schemas.microsoft.com/office/drawing/2014/main" id="{8F8E9E27-09C9-8034-EBCD-3BB605057E7F}"/>
              </a:ext>
            </a:extLst>
          </p:cNvPr>
          <p:cNvSpPr>
            <a:spLocks noGrp="1"/>
          </p:cNvSpPr>
          <p:nvPr>
            <p:ph type="sldNum" sz="quarter" idx="12"/>
          </p:nvPr>
        </p:nvSpPr>
        <p:spPr>
          <a:xfrm>
            <a:off x="7749540" y="6356351"/>
            <a:ext cx="2468880" cy="365125"/>
          </a:xfrm>
        </p:spPr>
        <p:txBody>
          <a:bodyPr/>
          <a:lstStyle/>
          <a:p>
            <a:fld id="{BB7F5443-E47F-A94C-B252-7B09C45A40C7}" type="slidenum">
              <a:rPr lang="en-US" smtClean="0"/>
              <a:t>33</a:t>
            </a:fld>
            <a:endParaRPr lang="en-US"/>
          </a:p>
        </p:txBody>
      </p:sp>
    </p:spTree>
    <p:extLst>
      <p:ext uri="{BB962C8B-B14F-4D97-AF65-F5344CB8AC3E}">
        <p14:creationId xmlns:p14="http://schemas.microsoft.com/office/powerpoint/2010/main" val="74081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C40BE-3A59-F387-7742-6373B4FA1547}"/>
              </a:ext>
            </a:extLst>
          </p:cNvPr>
          <p:cNvSpPr>
            <a:spLocks noGrp="1"/>
          </p:cNvSpPr>
          <p:nvPr>
            <p:ph type="dt" sz="half" idx="10"/>
          </p:nvPr>
        </p:nvSpPr>
        <p:spPr/>
        <p:txBody>
          <a:bodyPr/>
          <a:lstStyle/>
          <a:p>
            <a:r>
              <a:rPr lang="en-US" dirty="0"/>
              <a:t>3/1/23</a:t>
            </a:r>
          </a:p>
        </p:txBody>
      </p:sp>
      <p:sp>
        <p:nvSpPr>
          <p:cNvPr id="3" name="Footer Placeholder 2">
            <a:extLst>
              <a:ext uri="{FF2B5EF4-FFF2-40B4-BE49-F238E27FC236}">
                <a16:creationId xmlns:a16="http://schemas.microsoft.com/office/drawing/2014/main" id="{09C5BF20-4158-339F-484F-0DC4D7ED5F76}"/>
              </a:ext>
            </a:extLst>
          </p:cNvPr>
          <p:cNvSpPr>
            <a:spLocks noGrp="1"/>
          </p:cNvSpPr>
          <p:nvPr>
            <p:ph type="ftr" sz="quarter" idx="11"/>
          </p:nvPr>
        </p:nvSpPr>
        <p:spPr/>
        <p:txBody>
          <a:bodyPr/>
          <a:lstStyle/>
          <a:p>
            <a:r>
              <a:rPr lang="en-US"/>
              <a:t>PACE SAT Meeting, San Diego</a:t>
            </a:r>
          </a:p>
        </p:txBody>
      </p:sp>
      <p:sp>
        <p:nvSpPr>
          <p:cNvPr id="4" name="Slide Number Placeholder 3">
            <a:extLst>
              <a:ext uri="{FF2B5EF4-FFF2-40B4-BE49-F238E27FC236}">
                <a16:creationId xmlns:a16="http://schemas.microsoft.com/office/drawing/2014/main" id="{0902186E-4C40-AC14-8EFE-3FA55C31B7FF}"/>
              </a:ext>
            </a:extLst>
          </p:cNvPr>
          <p:cNvSpPr>
            <a:spLocks noGrp="1"/>
          </p:cNvSpPr>
          <p:nvPr>
            <p:ph type="sldNum" sz="quarter" idx="12"/>
          </p:nvPr>
        </p:nvSpPr>
        <p:spPr/>
        <p:txBody>
          <a:bodyPr/>
          <a:lstStyle/>
          <a:p>
            <a:fld id="{BB7F5443-E47F-A94C-B252-7B09C45A40C7}" type="slidenum">
              <a:rPr lang="en-US" smtClean="0"/>
              <a:t>34</a:t>
            </a:fld>
            <a:endParaRPr lang="en-US"/>
          </a:p>
        </p:txBody>
      </p:sp>
      <p:pic>
        <p:nvPicPr>
          <p:cNvPr id="5" name="Picture 4">
            <a:extLst>
              <a:ext uri="{FF2B5EF4-FFF2-40B4-BE49-F238E27FC236}">
                <a16:creationId xmlns:a16="http://schemas.microsoft.com/office/drawing/2014/main" id="{09D05E81-4D6C-797A-7FBA-97CEDB27D0D6}"/>
              </a:ext>
            </a:extLst>
          </p:cNvPr>
          <p:cNvPicPr>
            <a:picLocks noChangeAspect="1"/>
          </p:cNvPicPr>
          <p:nvPr/>
        </p:nvPicPr>
        <p:blipFill>
          <a:blip r:embed="rId2"/>
          <a:stretch>
            <a:fillRect/>
          </a:stretch>
        </p:blipFill>
        <p:spPr>
          <a:xfrm>
            <a:off x="34285" y="5965724"/>
            <a:ext cx="603288" cy="476280"/>
          </a:xfrm>
          <a:prstGeom prst="rect">
            <a:avLst/>
          </a:prstGeom>
        </p:spPr>
      </p:pic>
      <p:sp>
        <p:nvSpPr>
          <p:cNvPr id="6" name="TextBox 5">
            <a:extLst>
              <a:ext uri="{FF2B5EF4-FFF2-40B4-BE49-F238E27FC236}">
                <a16:creationId xmlns:a16="http://schemas.microsoft.com/office/drawing/2014/main" id="{38CD4AF4-F81C-8A02-13A6-69AD4A00AF17}"/>
              </a:ext>
            </a:extLst>
          </p:cNvPr>
          <p:cNvSpPr txBox="1"/>
          <p:nvPr/>
        </p:nvSpPr>
        <p:spPr>
          <a:xfrm>
            <a:off x="129007" y="159055"/>
            <a:ext cx="3212857" cy="424732"/>
          </a:xfrm>
          <a:prstGeom prst="rect">
            <a:avLst/>
          </a:prstGeom>
          <a:noFill/>
        </p:spPr>
        <p:txBody>
          <a:bodyPr wrap="square" rtlCol="0">
            <a:spAutoFit/>
          </a:bodyPr>
          <a:lstStyle/>
          <a:p>
            <a:r>
              <a:rPr lang="en-US" sz="2160" b="1" dirty="0">
                <a:solidFill>
                  <a:schemeClr val="tx2"/>
                </a:solidFill>
                <a:latin typeface="Raleway" pitchFamily="2" charset="77"/>
              </a:rPr>
              <a:t>What is Open Science?</a:t>
            </a:r>
          </a:p>
        </p:txBody>
      </p:sp>
      <p:pic>
        <p:nvPicPr>
          <p:cNvPr id="7" name="Picture 6" descr="Graphical user interface, text, application&#10;&#10;Description automatically generated">
            <a:extLst>
              <a:ext uri="{FF2B5EF4-FFF2-40B4-BE49-F238E27FC236}">
                <a16:creationId xmlns:a16="http://schemas.microsoft.com/office/drawing/2014/main" id="{7CFB5693-64DC-1B7E-B225-7DDF8E588121}"/>
              </a:ext>
            </a:extLst>
          </p:cNvPr>
          <p:cNvPicPr>
            <a:picLocks noChangeAspect="1"/>
          </p:cNvPicPr>
          <p:nvPr/>
        </p:nvPicPr>
        <p:blipFill>
          <a:blip r:embed="rId3"/>
          <a:stretch>
            <a:fillRect/>
          </a:stretch>
        </p:blipFill>
        <p:spPr>
          <a:xfrm>
            <a:off x="1458382" y="3562892"/>
            <a:ext cx="7909043" cy="2832966"/>
          </a:xfrm>
          <a:prstGeom prst="rect">
            <a:avLst/>
          </a:prstGeom>
        </p:spPr>
      </p:pic>
      <p:pic>
        <p:nvPicPr>
          <p:cNvPr id="8" name="Picture 2">
            <a:extLst>
              <a:ext uri="{FF2B5EF4-FFF2-40B4-BE49-F238E27FC236}">
                <a16:creationId xmlns:a16="http://schemas.microsoft.com/office/drawing/2014/main" id="{ED27081C-12E1-0F09-DB22-4AB45D90A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8234" y="5920611"/>
            <a:ext cx="623287" cy="5665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0C12FD-3B26-31AC-7F8B-DF64BDE52E91}"/>
              </a:ext>
            </a:extLst>
          </p:cNvPr>
          <p:cNvSpPr txBox="1"/>
          <p:nvPr/>
        </p:nvSpPr>
        <p:spPr>
          <a:xfrm>
            <a:off x="298323" y="720621"/>
            <a:ext cx="10513198" cy="2656625"/>
          </a:xfrm>
          <a:prstGeom prst="rect">
            <a:avLst/>
          </a:prstGeom>
          <a:noFill/>
        </p:spPr>
        <p:txBody>
          <a:bodyPr wrap="square" rtlCol="0">
            <a:spAutoFit/>
          </a:bodyPr>
          <a:lstStyle/>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The principles of open-source science are to make publicly funded scientific research transparent, inclusive, accessible, and reproducible</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Open-source science is a commitment to the open sharing of software, data, and knowledge as early as possible in the scientific process:</a:t>
            </a:r>
          </a:p>
          <a:p>
            <a:pPr marL="720090" lvl="1" indent="-308610">
              <a:spcAft>
                <a:spcPts val="540"/>
              </a:spcAft>
              <a:buFont typeface="Courier New" panose="02070309020205020404" pitchFamily="49" charset="0"/>
              <a:buChar char="o"/>
            </a:pPr>
            <a:r>
              <a:rPr lang="en-GB" sz="1620" dirty="0">
                <a:solidFill>
                  <a:srgbClr val="6A7987"/>
                </a:solidFill>
                <a:latin typeface="Raleway" panose="020F0502020204030204" pitchFamily="34" charset="0"/>
              </a:rPr>
              <a:t>Algorithms, papers, documents, ancillary information,…</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NASA has a long-term commitment to build an open science community over the next decade</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Advances in technology alone is insufficient</a:t>
            </a:r>
          </a:p>
          <a:p>
            <a:pPr marL="668655" lvl="1" indent="-257175">
              <a:spcAft>
                <a:spcPts val="540"/>
              </a:spcAft>
              <a:buFont typeface="System Font Regular"/>
              <a:buChar char="→"/>
            </a:pPr>
            <a:r>
              <a:rPr lang="en-GB" sz="1620" b="1" i="1" dirty="0">
                <a:solidFill>
                  <a:srgbClr val="6A7987"/>
                </a:solidFill>
                <a:latin typeface="inherit"/>
              </a:rPr>
              <a:t>Open-source science requires a culture shift to a more inclusive, transparent, and collaborative scientific process, which will increase the pace and quality of scientific progress</a:t>
            </a:r>
            <a:endParaRPr lang="en-US" sz="1620" dirty="0"/>
          </a:p>
        </p:txBody>
      </p:sp>
      <p:sp>
        <p:nvSpPr>
          <p:cNvPr id="10" name="TextBox 9">
            <a:extLst>
              <a:ext uri="{FF2B5EF4-FFF2-40B4-BE49-F238E27FC236}">
                <a16:creationId xmlns:a16="http://schemas.microsoft.com/office/drawing/2014/main" id="{4EA4CAD3-55B4-387A-7E8F-3280E440E75E}"/>
              </a:ext>
            </a:extLst>
          </p:cNvPr>
          <p:cNvSpPr txBox="1"/>
          <p:nvPr/>
        </p:nvSpPr>
        <p:spPr>
          <a:xfrm>
            <a:off x="6714977" y="6219517"/>
            <a:ext cx="2499741" cy="230832"/>
          </a:xfrm>
          <a:prstGeom prst="rect">
            <a:avLst/>
          </a:prstGeom>
          <a:noFill/>
        </p:spPr>
        <p:txBody>
          <a:bodyPr wrap="square" rtlCol="0">
            <a:spAutoFit/>
          </a:bodyPr>
          <a:lstStyle/>
          <a:p>
            <a:r>
              <a:rPr lang="en-US" sz="900" dirty="0">
                <a:hlinkClick r:id="rId5"/>
              </a:rPr>
              <a:t>https://science.nasa.gov/open-science-overview</a:t>
            </a:r>
            <a:r>
              <a:rPr lang="en-US" sz="900" dirty="0"/>
              <a:t> </a:t>
            </a:r>
          </a:p>
        </p:txBody>
      </p:sp>
    </p:spTree>
    <p:extLst>
      <p:ext uri="{BB962C8B-B14F-4D97-AF65-F5344CB8AC3E}">
        <p14:creationId xmlns:p14="http://schemas.microsoft.com/office/powerpoint/2010/main" val="3421646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CA8CE-DCDF-141C-85F4-A1DC5EE60E7B}"/>
              </a:ext>
            </a:extLst>
          </p:cNvPr>
          <p:cNvSpPr>
            <a:spLocks noGrp="1"/>
          </p:cNvSpPr>
          <p:nvPr>
            <p:ph type="dt" sz="half" idx="10"/>
          </p:nvPr>
        </p:nvSpPr>
        <p:spPr/>
        <p:txBody>
          <a:bodyPr/>
          <a:lstStyle/>
          <a:p>
            <a:r>
              <a:rPr lang="en-US"/>
              <a:t>3/1/23</a:t>
            </a:r>
          </a:p>
        </p:txBody>
      </p:sp>
      <p:sp>
        <p:nvSpPr>
          <p:cNvPr id="3" name="Footer Placeholder 2">
            <a:extLst>
              <a:ext uri="{FF2B5EF4-FFF2-40B4-BE49-F238E27FC236}">
                <a16:creationId xmlns:a16="http://schemas.microsoft.com/office/drawing/2014/main" id="{F2DAC447-0BE2-EEE6-B1AD-FDF49CCECD5B}"/>
              </a:ext>
            </a:extLst>
          </p:cNvPr>
          <p:cNvSpPr>
            <a:spLocks noGrp="1"/>
          </p:cNvSpPr>
          <p:nvPr>
            <p:ph type="ftr" sz="quarter" idx="11"/>
          </p:nvPr>
        </p:nvSpPr>
        <p:spPr/>
        <p:txBody>
          <a:bodyPr/>
          <a:lstStyle/>
          <a:p>
            <a:r>
              <a:rPr lang="en-US" dirty="0"/>
              <a:t>PACE SAT Meeting, San Diego</a:t>
            </a:r>
          </a:p>
        </p:txBody>
      </p:sp>
      <p:sp>
        <p:nvSpPr>
          <p:cNvPr id="4" name="Slide Number Placeholder 3">
            <a:extLst>
              <a:ext uri="{FF2B5EF4-FFF2-40B4-BE49-F238E27FC236}">
                <a16:creationId xmlns:a16="http://schemas.microsoft.com/office/drawing/2014/main" id="{3DD97527-3F45-C2DE-CCB7-FFEC7CFEFB96}"/>
              </a:ext>
            </a:extLst>
          </p:cNvPr>
          <p:cNvSpPr>
            <a:spLocks noGrp="1"/>
          </p:cNvSpPr>
          <p:nvPr>
            <p:ph type="sldNum" sz="quarter" idx="12"/>
          </p:nvPr>
        </p:nvSpPr>
        <p:spPr/>
        <p:txBody>
          <a:bodyPr/>
          <a:lstStyle/>
          <a:p>
            <a:fld id="{BB7F5443-E47F-A94C-B252-7B09C45A40C7}" type="slidenum">
              <a:rPr lang="en-US" smtClean="0"/>
              <a:t>35</a:t>
            </a:fld>
            <a:endParaRPr lang="en-US"/>
          </a:p>
        </p:txBody>
      </p:sp>
      <p:pic>
        <p:nvPicPr>
          <p:cNvPr id="5" name="Picture 4">
            <a:extLst>
              <a:ext uri="{FF2B5EF4-FFF2-40B4-BE49-F238E27FC236}">
                <a16:creationId xmlns:a16="http://schemas.microsoft.com/office/drawing/2014/main" id="{86F0B59C-819A-821F-DD31-0BF03E3EC356}"/>
              </a:ext>
            </a:extLst>
          </p:cNvPr>
          <p:cNvPicPr>
            <a:picLocks noChangeAspect="1"/>
          </p:cNvPicPr>
          <p:nvPr/>
        </p:nvPicPr>
        <p:blipFill>
          <a:blip r:embed="rId2"/>
          <a:stretch>
            <a:fillRect/>
          </a:stretch>
        </p:blipFill>
        <p:spPr>
          <a:xfrm>
            <a:off x="34285" y="5965724"/>
            <a:ext cx="603288" cy="476280"/>
          </a:xfrm>
          <a:prstGeom prst="rect">
            <a:avLst/>
          </a:prstGeom>
        </p:spPr>
      </p:pic>
      <p:sp>
        <p:nvSpPr>
          <p:cNvPr id="6" name="TextBox 5">
            <a:extLst>
              <a:ext uri="{FF2B5EF4-FFF2-40B4-BE49-F238E27FC236}">
                <a16:creationId xmlns:a16="http://schemas.microsoft.com/office/drawing/2014/main" id="{D6D5E042-DCD7-56ED-A5E0-45E7CAEC1971}"/>
              </a:ext>
            </a:extLst>
          </p:cNvPr>
          <p:cNvSpPr txBox="1"/>
          <p:nvPr/>
        </p:nvSpPr>
        <p:spPr>
          <a:xfrm>
            <a:off x="119672" y="130280"/>
            <a:ext cx="3212857" cy="424732"/>
          </a:xfrm>
          <a:prstGeom prst="rect">
            <a:avLst/>
          </a:prstGeom>
          <a:noFill/>
        </p:spPr>
        <p:txBody>
          <a:bodyPr wrap="square" rtlCol="0">
            <a:spAutoFit/>
          </a:bodyPr>
          <a:lstStyle/>
          <a:p>
            <a:r>
              <a:rPr lang="en-US" sz="2160" b="1" dirty="0">
                <a:solidFill>
                  <a:schemeClr val="tx2"/>
                </a:solidFill>
                <a:latin typeface="Raleway" pitchFamily="2" charset="77"/>
              </a:rPr>
              <a:t>Why Open Science?</a:t>
            </a:r>
          </a:p>
        </p:txBody>
      </p:sp>
      <p:pic>
        <p:nvPicPr>
          <p:cNvPr id="7" name="Picture 2">
            <a:extLst>
              <a:ext uri="{FF2B5EF4-FFF2-40B4-BE49-F238E27FC236}">
                <a16:creationId xmlns:a16="http://schemas.microsoft.com/office/drawing/2014/main" id="{A5277C04-7043-AD7A-91A9-EE11B3D07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234" y="5920611"/>
            <a:ext cx="623287" cy="5665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EB6907-F58C-D60C-7952-E8A7141A0486}"/>
              </a:ext>
            </a:extLst>
          </p:cNvPr>
          <p:cNvSpPr txBox="1"/>
          <p:nvPr/>
        </p:nvSpPr>
        <p:spPr>
          <a:xfrm>
            <a:off x="5801181" y="5829878"/>
            <a:ext cx="3088900" cy="230832"/>
          </a:xfrm>
          <a:prstGeom prst="rect">
            <a:avLst/>
          </a:prstGeom>
          <a:noFill/>
        </p:spPr>
        <p:txBody>
          <a:bodyPr wrap="square">
            <a:spAutoFit/>
          </a:bodyPr>
          <a:lstStyle/>
          <a:p>
            <a:r>
              <a:rPr lang="en-US" sz="900" dirty="0">
                <a:hlinkClick r:id="rId4"/>
              </a:rPr>
              <a:t>https://science.nasa.gov/open-science/why-do-open-science</a:t>
            </a:r>
            <a:endParaRPr lang="en-US" sz="900" dirty="0"/>
          </a:p>
        </p:txBody>
      </p:sp>
      <p:grpSp>
        <p:nvGrpSpPr>
          <p:cNvPr id="9" name="Group 8">
            <a:extLst>
              <a:ext uri="{FF2B5EF4-FFF2-40B4-BE49-F238E27FC236}">
                <a16:creationId xmlns:a16="http://schemas.microsoft.com/office/drawing/2014/main" id="{835B5B5D-73BB-3B80-FFAA-2CBEF36D018A}"/>
              </a:ext>
            </a:extLst>
          </p:cNvPr>
          <p:cNvGrpSpPr/>
          <p:nvPr/>
        </p:nvGrpSpPr>
        <p:grpSpPr>
          <a:xfrm>
            <a:off x="5832958" y="867538"/>
            <a:ext cx="5020169" cy="2438019"/>
            <a:chOff x="6481064" y="720091"/>
            <a:chExt cx="5577965" cy="2708910"/>
          </a:xfrm>
        </p:grpSpPr>
        <p:sp>
          <p:nvSpPr>
            <p:cNvPr id="10" name="TextBox 9">
              <a:extLst>
                <a:ext uri="{FF2B5EF4-FFF2-40B4-BE49-F238E27FC236}">
                  <a16:creationId xmlns:a16="http://schemas.microsoft.com/office/drawing/2014/main" id="{A58F5075-93AA-E640-EE6E-1A27D6B51363}"/>
                </a:ext>
              </a:extLst>
            </p:cNvPr>
            <p:cNvSpPr txBox="1"/>
            <p:nvPr/>
          </p:nvSpPr>
          <p:spPr>
            <a:xfrm>
              <a:off x="6481064" y="812899"/>
              <a:ext cx="5577965" cy="2603562"/>
            </a:xfrm>
            <a:prstGeom prst="rect">
              <a:avLst/>
            </a:prstGeom>
            <a:noFill/>
          </p:spPr>
          <p:txBody>
            <a:bodyPr wrap="square" rtlCol="0">
              <a:spAutoFit/>
            </a:bodyPr>
            <a:lstStyle/>
            <a:p>
              <a:pPr>
                <a:spcAft>
                  <a:spcPts val="540"/>
                </a:spcAft>
              </a:pPr>
              <a:r>
                <a:rPr lang="en-GB" sz="1620" b="1" dirty="0">
                  <a:solidFill>
                    <a:srgbClr val="6A7987"/>
                  </a:solidFill>
                  <a:latin typeface="Raleway" panose="020F0502020204030204" pitchFamily="34" charset="0"/>
                </a:rPr>
                <a:t>Efficiency &amp; Innovation</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Cleaner, more secure code with more contributors</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More long-term maintenance assistance from the community</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New monetized offices and data </a:t>
              </a:r>
              <a:r>
                <a:rPr lang="en-GB" sz="1620" dirty="0" err="1">
                  <a:solidFill>
                    <a:srgbClr val="6A7987"/>
                  </a:solidFill>
                  <a:latin typeface="Raleway" panose="020F0502020204030204" pitchFamily="34" charset="0"/>
                </a:rPr>
                <a:t>centers</a:t>
              </a:r>
              <a:endParaRPr lang="en-GB" sz="1620" dirty="0">
                <a:solidFill>
                  <a:srgbClr val="6A7987"/>
                </a:solidFill>
                <a:latin typeface="Raleway" panose="020F0502020204030204" pitchFamily="34" charset="0"/>
              </a:endParaRP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Financially sound, streamlined, and transparent research spending</a:t>
              </a:r>
            </a:p>
          </p:txBody>
        </p:sp>
        <p:sp>
          <p:nvSpPr>
            <p:cNvPr id="11" name="Rectangle 10">
              <a:extLst>
                <a:ext uri="{FF2B5EF4-FFF2-40B4-BE49-F238E27FC236}">
                  <a16:creationId xmlns:a16="http://schemas.microsoft.com/office/drawing/2014/main" id="{1E228B6D-03C6-DF27-EF97-EEE6BB9A3303}"/>
                </a:ext>
              </a:extLst>
            </p:cNvPr>
            <p:cNvSpPr/>
            <p:nvPr/>
          </p:nvSpPr>
          <p:spPr>
            <a:xfrm>
              <a:off x="6481064" y="720091"/>
              <a:ext cx="5531736" cy="27089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2" name="Group 11">
            <a:extLst>
              <a:ext uri="{FF2B5EF4-FFF2-40B4-BE49-F238E27FC236}">
                <a16:creationId xmlns:a16="http://schemas.microsoft.com/office/drawing/2014/main" id="{E86480A3-6A3C-F79C-2CF4-B5BD31875ECC}"/>
              </a:ext>
            </a:extLst>
          </p:cNvPr>
          <p:cNvGrpSpPr/>
          <p:nvPr/>
        </p:nvGrpSpPr>
        <p:grpSpPr>
          <a:xfrm>
            <a:off x="119672" y="867537"/>
            <a:ext cx="4978562" cy="2438019"/>
            <a:chOff x="132969" y="720090"/>
            <a:chExt cx="5531736" cy="2708910"/>
          </a:xfrm>
        </p:grpSpPr>
        <p:sp>
          <p:nvSpPr>
            <p:cNvPr id="13" name="TextBox 12">
              <a:extLst>
                <a:ext uri="{FF2B5EF4-FFF2-40B4-BE49-F238E27FC236}">
                  <a16:creationId xmlns:a16="http://schemas.microsoft.com/office/drawing/2014/main" id="{7AD5C231-6E54-1C03-9AD7-2EB11D1D9694}"/>
                </a:ext>
              </a:extLst>
            </p:cNvPr>
            <p:cNvSpPr txBox="1"/>
            <p:nvPr/>
          </p:nvSpPr>
          <p:spPr>
            <a:xfrm>
              <a:off x="179198" y="887417"/>
              <a:ext cx="5485507" cy="2049564"/>
            </a:xfrm>
            <a:prstGeom prst="rect">
              <a:avLst/>
            </a:prstGeom>
            <a:noFill/>
          </p:spPr>
          <p:txBody>
            <a:bodyPr wrap="square" rtlCol="0">
              <a:spAutoFit/>
            </a:bodyPr>
            <a:lstStyle/>
            <a:p>
              <a:pPr>
                <a:spcAft>
                  <a:spcPts val="540"/>
                </a:spcAft>
              </a:pPr>
              <a:r>
                <a:rPr lang="en-GB" sz="1620" b="1" dirty="0">
                  <a:solidFill>
                    <a:srgbClr val="6A7987"/>
                  </a:solidFill>
                  <a:latin typeface="Raleway" panose="020F0502020204030204" pitchFamily="34" charset="0"/>
                </a:rPr>
                <a:t>Accessibility</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Citizen science initiatives and engagement</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Lifesaving access to medical and scientific information</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Democratization of the scientific process</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Increased Earth observation accessibility</a:t>
              </a:r>
            </a:p>
          </p:txBody>
        </p:sp>
        <p:sp>
          <p:nvSpPr>
            <p:cNvPr id="14" name="Rectangle 13">
              <a:extLst>
                <a:ext uri="{FF2B5EF4-FFF2-40B4-BE49-F238E27FC236}">
                  <a16:creationId xmlns:a16="http://schemas.microsoft.com/office/drawing/2014/main" id="{4C336316-20F0-E692-1D3E-24EEC4D0358E}"/>
                </a:ext>
              </a:extLst>
            </p:cNvPr>
            <p:cNvSpPr/>
            <p:nvPr/>
          </p:nvSpPr>
          <p:spPr>
            <a:xfrm>
              <a:off x="132969" y="720090"/>
              <a:ext cx="5531736" cy="27089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5" name="Group 14">
            <a:extLst>
              <a:ext uri="{FF2B5EF4-FFF2-40B4-BE49-F238E27FC236}">
                <a16:creationId xmlns:a16="http://schemas.microsoft.com/office/drawing/2014/main" id="{A1A6C3FA-E67E-14DC-3AC4-BA8161DF7FF3}"/>
              </a:ext>
            </a:extLst>
          </p:cNvPr>
          <p:cNvGrpSpPr/>
          <p:nvPr/>
        </p:nvGrpSpPr>
        <p:grpSpPr>
          <a:xfrm>
            <a:off x="119672" y="3404261"/>
            <a:ext cx="5061775" cy="2438019"/>
            <a:chOff x="132969" y="3538672"/>
            <a:chExt cx="5624194" cy="2708910"/>
          </a:xfrm>
        </p:grpSpPr>
        <p:sp>
          <p:nvSpPr>
            <p:cNvPr id="16" name="TextBox 15">
              <a:extLst>
                <a:ext uri="{FF2B5EF4-FFF2-40B4-BE49-F238E27FC236}">
                  <a16:creationId xmlns:a16="http://schemas.microsoft.com/office/drawing/2014/main" id="{D27DE546-8D68-44F6-EF6F-3922B3163233}"/>
                </a:ext>
              </a:extLst>
            </p:cNvPr>
            <p:cNvSpPr txBox="1"/>
            <p:nvPr/>
          </p:nvSpPr>
          <p:spPr>
            <a:xfrm>
              <a:off x="179198" y="3631481"/>
              <a:ext cx="5577965" cy="2326563"/>
            </a:xfrm>
            <a:prstGeom prst="rect">
              <a:avLst/>
            </a:prstGeom>
            <a:noFill/>
          </p:spPr>
          <p:txBody>
            <a:bodyPr wrap="square" rtlCol="0">
              <a:spAutoFit/>
            </a:bodyPr>
            <a:lstStyle/>
            <a:p>
              <a:pPr>
                <a:spcAft>
                  <a:spcPts val="540"/>
                </a:spcAft>
              </a:pPr>
              <a:r>
                <a:rPr lang="en-GB" sz="1620" b="1" dirty="0">
                  <a:solidFill>
                    <a:srgbClr val="6A7987"/>
                  </a:solidFill>
                  <a:latin typeface="Raleway" panose="020F0502020204030204" pitchFamily="34" charset="0"/>
                </a:rPr>
                <a:t>Reproducibility</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Increased transparency of results from research</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More reliable results with confirmation of previous findings</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Less pressure to create ‘exciting’ research in order to be published </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More robust products of the scientific method </a:t>
              </a:r>
            </a:p>
          </p:txBody>
        </p:sp>
        <p:sp>
          <p:nvSpPr>
            <p:cNvPr id="17" name="Rectangle 16">
              <a:extLst>
                <a:ext uri="{FF2B5EF4-FFF2-40B4-BE49-F238E27FC236}">
                  <a16:creationId xmlns:a16="http://schemas.microsoft.com/office/drawing/2014/main" id="{3D112794-8816-FC91-F167-09264ECC8BDA}"/>
                </a:ext>
              </a:extLst>
            </p:cNvPr>
            <p:cNvSpPr/>
            <p:nvPr/>
          </p:nvSpPr>
          <p:spPr>
            <a:xfrm>
              <a:off x="132969" y="3538672"/>
              <a:ext cx="5531736" cy="27089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8" name="Group 17">
            <a:extLst>
              <a:ext uri="{FF2B5EF4-FFF2-40B4-BE49-F238E27FC236}">
                <a16:creationId xmlns:a16="http://schemas.microsoft.com/office/drawing/2014/main" id="{E7D45FA3-1B78-02DD-F17B-A61B391E89F3}"/>
              </a:ext>
            </a:extLst>
          </p:cNvPr>
          <p:cNvGrpSpPr/>
          <p:nvPr/>
        </p:nvGrpSpPr>
        <p:grpSpPr>
          <a:xfrm>
            <a:off x="5832958" y="3404108"/>
            <a:ext cx="5029997" cy="2438019"/>
            <a:chOff x="6481064" y="3538502"/>
            <a:chExt cx="5588886" cy="2708910"/>
          </a:xfrm>
        </p:grpSpPr>
        <p:sp>
          <p:nvSpPr>
            <p:cNvPr id="19" name="TextBox 18">
              <a:extLst>
                <a:ext uri="{FF2B5EF4-FFF2-40B4-BE49-F238E27FC236}">
                  <a16:creationId xmlns:a16="http://schemas.microsoft.com/office/drawing/2014/main" id="{324ADC09-ABE4-9091-2F01-643660DA6814}"/>
                </a:ext>
              </a:extLst>
            </p:cNvPr>
            <p:cNvSpPr txBox="1"/>
            <p:nvPr/>
          </p:nvSpPr>
          <p:spPr>
            <a:xfrm>
              <a:off x="6491985" y="3705999"/>
              <a:ext cx="5577965" cy="2049564"/>
            </a:xfrm>
            <a:prstGeom prst="rect">
              <a:avLst/>
            </a:prstGeom>
            <a:noFill/>
          </p:spPr>
          <p:txBody>
            <a:bodyPr wrap="square" rtlCol="0">
              <a:spAutoFit/>
            </a:bodyPr>
            <a:lstStyle/>
            <a:p>
              <a:pPr>
                <a:spcAft>
                  <a:spcPts val="540"/>
                </a:spcAft>
              </a:pPr>
              <a:r>
                <a:rPr lang="en-GB" sz="1620" b="1" dirty="0">
                  <a:solidFill>
                    <a:srgbClr val="6A7987"/>
                  </a:solidFill>
                  <a:latin typeface="Raleway" panose="020F0502020204030204" pitchFamily="34" charset="0"/>
                </a:rPr>
                <a:t>Diversity &amp; Inclusion</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International accessibility</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Breakdown of some systemic financial and funding barriers </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Diversity among researchers and scientists</a:t>
              </a:r>
            </a:p>
            <a:p>
              <a:pPr marL="257175" indent="-257175">
                <a:spcAft>
                  <a:spcPts val="540"/>
                </a:spcAft>
                <a:buFont typeface="Arial" panose="020B0604020202020204" pitchFamily="34" charset="0"/>
                <a:buChar char="•"/>
              </a:pPr>
              <a:r>
                <a:rPr lang="en-GB" sz="1620" dirty="0">
                  <a:solidFill>
                    <a:srgbClr val="6A7987"/>
                  </a:solidFill>
                  <a:latin typeface="Raleway" panose="020F0502020204030204" pitchFamily="34" charset="0"/>
                </a:rPr>
                <a:t>Equitable distribution of opportunity </a:t>
              </a:r>
            </a:p>
          </p:txBody>
        </p:sp>
        <p:sp>
          <p:nvSpPr>
            <p:cNvPr id="20" name="Rectangle 19">
              <a:extLst>
                <a:ext uri="{FF2B5EF4-FFF2-40B4-BE49-F238E27FC236}">
                  <a16:creationId xmlns:a16="http://schemas.microsoft.com/office/drawing/2014/main" id="{F0CDE57F-2E46-2ADB-C752-2DB64BA538F8}"/>
                </a:ext>
              </a:extLst>
            </p:cNvPr>
            <p:cNvSpPr/>
            <p:nvPr/>
          </p:nvSpPr>
          <p:spPr>
            <a:xfrm>
              <a:off x="6481064" y="3538502"/>
              <a:ext cx="5531736" cy="27089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spTree>
    <p:extLst>
      <p:ext uri="{BB962C8B-B14F-4D97-AF65-F5344CB8AC3E}">
        <p14:creationId xmlns:p14="http://schemas.microsoft.com/office/powerpoint/2010/main" val="34594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6CB-A033-4CAF-6B0D-63B3BB47A782}"/>
              </a:ext>
            </a:extLst>
          </p:cNvPr>
          <p:cNvSpPr>
            <a:spLocks noGrp="1"/>
          </p:cNvSpPr>
          <p:nvPr>
            <p:ph type="title"/>
          </p:nvPr>
        </p:nvSpPr>
        <p:spPr>
          <a:xfrm>
            <a:off x="754380" y="365126"/>
            <a:ext cx="9464040" cy="1325563"/>
          </a:xfrm>
        </p:spPr>
        <p:txBody>
          <a:bodyPr/>
          <a:lstStyle/>
          <a:p>
            <a:r>
              <a:rPr lang="en-US" dirty="0"/>
              <a:t>Outline</a:t>
            </a:r>
          </a:p>
        </p:txBody>
      </p:sp>
      <p:sp>
        <p:nvSpPr>
          <p:cNvPr id="3" name="Content Placeholder 2">
            <a:extLst>
              <a:ext uri="{FF2B5EF4-FFF2-40B4-BE49-F238E27FC236}">
                <a16:creationId xmlns:a16="http://schemas.microsoft.com/office/drawing/2014/main" id="{0595156F-DBC1-A0F7-A022-2E4B32842CB4}"/>
              </a:ext>
            </a:extLst>
          </p:cNvPr>
          <p:cNvSpPr>
            <a:spLocks noGrp="1"/>
          </p:cNvSpPr>
          <p:nvPr>
            <p:ph idx="1"/>
          </p:nvPr>
        </p:nvSpPr>
        <p:spPr/>
        <p:txBody>
          <a:bodyPr>
            <a:normAutofit/>
          </a:bodyPr>
          <a:lstStyle/>
          <a:p>
            <a:pPr>
              <a:buFont typeface="System Font Regular"/>
              <a:buChar char="▸"/>
            </a:pPr>
            <a:r>
              <a:rPr lang="en-US" dirty="0"/>
              <a:t>Code Delivery</a:t>
            </a:r>
          </a:p>
          <a:p>
            <a:pPr>
              <a:buFont typeface="System Font Regular"/>
              <a:buChar char="▸"/>
            </a:pPr>
            <a:r>
              <a:rPr lang="en-US" dirty="0"/>
              <a:t>Co-Development</a:t>
            </a:r>
          </a:p>
          <a:p>
            <a:pPr>
              <a:buFont typeface="System Font Regular"/>
              <a:buChar char="▾"/>
            </a:pPr>
            <a:r>
              <a:rPr lang="en-US" dirty="0"/>
              <a:t>2023 is the “Year of Open Science”</a:t>
            </a:r>
          </a:p>
          <a:p>
            <a:pPr lvl="1"/>
            <a:r>
              <a:rPr lang="en-US" dirty="0"/>
              <a:t>What is open science?</a:t>
            </a:r>
          </a:p>
          <a:p>
            <a:pPr lvl="1"/>
            <a:r>
              <a:rPr lang="en-US" dirty="0"/>
              <a:t>Why open science?</a:t>
            </a:r>
          </a:p>
          <a:p>
            <a:pPr lvl="1"/>
            <a:endParaRPr lang="en-US" dirty="0"/>
          </a:p>
        </p:txBody>
      </p:sp>
      <p:sp>
        <p:nvSpPr>
          <p:cNvPr id="4" name="Date Placeholder 3">
            <a:extLst>
              <a:ext uri="{FF2B5EF4-FFF2-40B4-BE49-F238E27FC236}">
                <a16:creationId xmlns:a16="http://schemas.microsoft.com/office/drawing/2014/main" id="{58A139B0-E2ED-6A79-8354-2903E181DC07}"/>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7007A251-92A1-C7E2-38E6-AECFD1770EE6}"/>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CE3E6234-746A-7B98-72CD-11AA2883E898}"/>
              </a:ext>
            </a:extLst>
          </p:cNvPr>
          <p:cNvSpPr>
            <a:spLocks noGrp="1"/>
          </p:cNvSpPr>
          <p:nvPr>
            <p:ph type="sldNum" sz="quarter" idx="12"/>
          </p:nvPr>
        </p:nvSpPr>
        <p:spPr/>
        <p:txBody>
          <a:bodyPr/>
          <a:lstStyle/>
          <a:p>
            <a:fld id="{BB7F5443-E47F-A94C-B252-7B09C45A40C7}" type="slidenum">
              <a:rPr lang="en-US" smtClean="0"/>
              <a:t>4</a:t>
            </a:fld>
            <a:endParaRPr lang="en-US"/>
          </a:p>
        </p:txBody>
      </p:sp>
    </p:spTree>
    <p:extLst>
      <p:ext uri="{BB962C8B-B14F-4D97-AF65-F5344CB8AC3E}">
        <p14:creationId xmlns:p14="http://schemas.microsoft.com/office/powerpoint/2010/main" val="81355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31B1-2CC4-1C59-F60B-5FAAA31FDA9E}"/>
              </a:ext>
            </a:extLst>
          </p:cNvPr>
          <p:cNvSpPr>
            <a:spLocks noGrp="1"/>
          </p:cNvSpPr>
          <p:nvPr>
            <p:ph type="title"/>
          </p:nvPr>
        </p:nvSpPr>
        <p:spPr>
          <a:xfrm>
            <a:off x="754380" y="365126"/>
            <a:ext cx="9464040" cy="1325563"/>
          </a:xfrm>
        </p:spPr>
        <p:txBody>
          <a:bodyPr/>
          <a:lstStyle/>
          <a:p>
            <a:r>
              <a:rPr lang="en-US" dirty="0"/>
              <a:t>Glossary</a:t>
            </a:r>
          </a:p>
        </p:txBody>
      </p:sp>
      <p:sp>
        <p:nvSpPr>
          <p:cNvPr id="3" name="Content Placeholder 2">
            <a:extLst>
              <a:ext uri="{FF2B5EF4-FFF2-40B4-BE49-F238E27FC236}">
                <a16:creationId xmlns:a16="http://schemas.microsoft.com/office/drawing/2014/main" id="{4B42481F-92F0-B49E-0A10-D841446B29C9}"/>
              </a:ext>
            </a:extLst>
          </p:cNvPr>
          <p:cNvSpPr>
            <a:spLocks noGrp="1"/>
          </p:cNvSpPr>
          <p:nvPr>
            <p:ph idx="1"/>
          </p:nvPr>
        </p:nvSpPr>
        <p:spPr/>
        <p:txBody>
          <a:bodyPr vert="horz" lIns="91440" tIns="45720" rIns="91440" bIns="45720" rtlCol="0" anchor="t">
            <a:normAutofit/>
          </a:bodyPr>
          <a:lstStyle/>
          <a:p>
            <a:r>
              <a:rPr lang="en-US" b="1" dirty="0"/>
              <a:t>code</a:t>
            </a:r>
            <a:r>
              <a:rPr lang="en-US" dirty="0"/>
              <a:t> and </a:t>
            </a:r>
            <a:r>
              <a:rPr lang="en-US" b="1" dirty="0"/>
              <a:t>configuration</a:t>
            </a:r>
            <a:r>
              <a:rPr lang="en-US" dirty="0"/>
              <a:t> = structured text for building software</a:t>
            </a:r>
          </a:p>
          <a:p>
            <a:r>
              <a:rPr lang="en-US" b="1" dirty="0"/>
              <a:t>repository</a:t>
            </a:r>
            <a:r>
              <a:rPr lang="en-US" dirty="0"/>
              <a:t> = a file tree with data on the history of modifications</a:t>
            </a:r>
            <a:endParaRPr lang="en-US" dirty="0">
              <a:cs typeface="Calibri"/>
            </a:endParaRPr>
          </a:p>
          <a:p>
            <a:r>
              <a:rPr lang="en-US" b="1" dirty="0"/>
              <a:t>commit</a:t>
            </a:r>
            <a:r>
              <a:rPr lang="en-US" dirty="0"/>
              <a:t> = repository data equivalent to a snapshot of its file tree</a:t>
            </a:r>
          </a:p>
          <a:p>
            <a:r>
              <a:rPr lang="en-US" b="1" dirty="0"/>
              <a:t>branch</a:t>
            </a:r>
            <a:r>
              <a:rPr lang="en-US" dirty="0"/>
              <a:t> = </a:t>
            </a:r>
            <a:r>
              <a:rPr lang="en-US"/>
              <a:t>one sequence </a:t>
            </a:r>
            <a:r>
              <a:rPr lang="en-US" dirty="0"/>
              <a:t>of commits in a repository</a:t>
            </a:r>
            <a:endParaRPr lang="en-US" dirty="0">
              <a:cs typeface="Calibri"/>
            </a:endParaRPr>
          </a:p>
          <a:p>
            <a:r>
              <a:rPr lang="en-US" b="1" dirty="0"/>
              <a:t>remote</a:t>
            </a:r>
            <a:r>
              <a:rPr lang="en-US" dirty="0"/>
              <a:t> = a separate instance of the same repository</a:t>
            </a:r>
          </a:p>
          <a:p>
            <a:r>
              <a:rPr lang="en-US" b="1" dirty="0"/>
              <a:t>data</a:t>
            </a:r>
            <a:r>
              <a:rPr lang="en-US" dirty="0"/>
              <a:t> = input to, or output from, an executable</a:t>
            </a:r>
            <a:endParaRPr lang="en-US" dirty="0">
              <a:cs typeface="Calibri"/>
            </a:endParaRPr>
          </a:p>
        </p:txBody>
      </p:sp>
      <p:sp>
        <p:nvSpPr>
          <p:cNvPr id="6" name="Date Placeholder 5">
            <a:extLst>
              <a:ext uri="{FF2B5EF4-FFF2-40B4-BE49-F238E27FC236}">
                <a16:creationId xmlns:a16="http://schemas.microsoft.com/office/drawing/2014/main" id="{37EFF639-CC4F-8F36-2502-31E4345FB2E4}"/>
              </a:ext>
            </a:extLst>
          </p:cNvPr>
          <p:cNvSpPr>
            <a:spLocks noGrp="1"/>
          </p:cNvSpPr>
          <p:nvPr>
            <p:ph type="dt" sz="half" idx="10"/>
          </p:nvPr>
        </p:nvSpPr>
        <p:spPr/>
        <p:txBody>
          <a:bodyPr/>
          <a:lstStyle/>
          <a:p>
            <a:r>
              <a:rPr lang="en-US"/>
              <a:t>3/1/23</a:t>
            </a:r>
          </a:p>
        </p:txBody>
      </p:sp>
      <p:sp>
        <p:nvSpPr>
          <p:cNvPr id="8" name="Footer Placeholder 7">
            <a:extLst>
              <a:ext uri="{FF2B5EF4-FFF2-40B4-BE49-F238E27FC236}">
                <a16:creationId xmlns:a16="http://schemas.microsoft.com/office/drawing/2014/main" id="{22F9F4C1-6D54-DAC4-CBAF-2D6CBC82D399}"/>
              </a:ext>
            </a:extLst>
          </p:cNvPr>
          <p:cNvSpPr>
            <a:spLocks noGrp="1"/>
          </p:cNvSpPr>
          <p:nvPr>
            <p:ph type="ftr" sz="quarter" idx="11"/>
          </p:nvPr>
        </p:nvSpPr>
        <p:spPr/>
        <p:txBody>
          <a:bodyPr/>
          <a:lstStyle/>
          <a:p>
            <a:r>
              <a:rPr lang="en-US"/>
              <a:t>PACE SAT Meeting, San Diego</a:t>
            </a:r>
          </a:p>
        </p:txBody>
      </p:sp>
      <p:sp>
        <p:nvSpPr>
          <p:cNvPr id="7" name="Slide Number Placeholder 6">
            <a:extLst>
              <a:ext uri="{FF2B5EF4-FFF2-40B4-BE49-F238E27FC236}">
                <a16:creationId xmlns:a16="http://schemas.microsoft.com/office/drawing/2014/main" id="{88087C24-0250-49A9-B43A-FA9ED461770F}"/>
              </a:ext>
            </a:extLst>
          </p:cNvPr>
          <p:cNvSpPr>
            <a:spLocks noGrp="1"/>
          </p:cNvSpPr>
          <p:nvPr>
            <p:ph type="sldNum" sz="quarter" idx="12"/>
          </p:nvPr>
        </p:nvSpPr>
        <p:spPr/>
        <p:txBody>
          <a:bodyPr/>
          <a:lstStyle/>
          <a:p>
            <a:fld id="{BB7F5443-E47F-A94C-B252-7B09C45A40C7}" type="slidenum">
              <a:rPr lang="en-US" smtClean="0"/>
              <a:t>5</a:t>
            </a:fld>
            <a:endParaRPr lang="en-US"/>
          </a:p>
        </p:txBody>
      </p:sp>
    </p:spTree>
    <p:extLst>
      <p:ext uri="{BB962C8B-B14F-4D97-AF65-F5344CB8AC3E}">
        <p14:creationId xmlns:p14="http://schemas.microsoft.com/office/powerpoint/2010/main" val="85326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CE71-8356-E0EE-ED7D-B6817063BF94}"/>
              </a:ext>
            </a:extLst>
          </p:cNvPr>
          <p:cNvSpPr>
            <a:spLocks noGrp="1"/>
          </p:cNvSpPr>
          <p:nvPr>
            <p:ph type="title"/>
          </p:nvPr>
        </p:nvSpPr>
        <p:spPr>
          <a:xfrm>
            <a:off x="754380" y="365126"/>
            <a:ext cx="9464040" cy="1325563"/>
          </a:xfrm>
        </p:spPr>
        <p:txBody>
          <a:bodyPr/>
          <a:lstStyle/>
          <a:p>
            <a:r>
              <a:rPr lang="en-US" dirty="0"/>
              <a:t>Preparing Contributions</a:t>
            </a:r>
          </a:p>
        </p:txBody>
      </p:sp>
      <p:sp>
        <p:nvSpPr>
          <p:cNvPr id="5" name="Date Placeholder 4">
            <a:extLst>
              <a:ext uri="{FF2B5EF4-FFF2-40B4-BE49-F238E27FC236}">
                <a16:creationId xmlns:a16="http://schemas.microsoft.com/office/drawing/2014/main" id="{8427434A-4083-9970-DCD0-57F5D35DBE51}"/>
              </a:ext>
            </a:extLst>
          </p:cNvPr>
          <p:cNvSpPr>
            <a:spLocks noGrp="1"/>
          </p:cNvSpPr>
          <p:nvPr>
            <p:ph type="dt" sz="half" idx="10"/>
          </p:nvPr>
        </p:nvSpPr>
        <p:spPr/>
        <p:txBody>
          <a:bodyPr/>
          <a:lstStyle/>
          <a:p>
            <a:r>
              <a:rPr lang="en-US"/>
              <a:t>3/1/23</a:t>
            </a:r>
          </a:p>
        </p:txBody>
      </p:sp>
      <p:sp>
        <p:nvSpPr>
          <p:cNvPr id="7" name="Footer Placeholder 6">
            <a:extLst>
              <a:ext uri="{FF2B5EF4-FFF2-40B4-BE49-F238E27FC236}">
                <a16:creationId xmlns:a16="http://schemas.microsoft.com/office/drawing/2014/main" id="{A1C8281C-C015-039C-F120-2A8280B1BC91}"/>
              </a:ext>
            </a:extLst>
          </p:cNvPr>
          <p:cNvSpPr>
            <a:spLocks noGrp="1"/>
          </p:cNvSpPr>
          <p:nvPr>
            <p:ph type="ftr" sz="quarter" idx="11"/>
          </p:nvPr>
        </p:nvSpPr>
        <p:spPr/>
        <p:txBody>
          <a:bodyPr/>
          <a:lstStyle/>
          <a:p>
            <a:r>
              <a:rPr lang="en-US"/>
              <a:t>PACE SAT Meeting, San Diego</a:t>
            </a:r>
          </a:p>
        </p:txBody>
      </p:sp>
      <p:sp>
        <p:nvSpPr>
          <p:cNvPr id="6" name="Slide Number Placeholder 5">
            <a:extLst>
              <a:ext uri="{FF2B5EF4-FFF2-40B4-BE49-F238E27FC236}">
                <a16:creationId xmlns:a16="http://schemas.microsoft.com/office/drawing/2014/main" id="{A3C66742-26B1-C7E6-40D4-266B621563E2}"/>
              </a:ext>
            </a:extLst>
          </p:cNvPr>
          <p:cNvSpPr>
            <a:spLocks noGrp="1"/>
          </p:cNvSpPr>
          <p:nvPr>
            <p:ph type="sldNum" sz="quarter" idx="12"/>
          </p:nvPr>
        </p:nvSpPr>
        <p:spPr/>
        <p:txBody>
          <a:bodyPr/>
          <a:lstStyle/>
          <a:p>
            <a:fld id="{BB7F5443-E47F-A94C-B252-7B09C45A40C7}" type="slidenum">
              <a:rPr lang="en-US" smtClean="0"/>
              <a:t>6</a:t>
            </a:fld>
            <a:endParaRPr lang="en-US"/>
          </a:p>
        </p:txBody>
      </p:sp>
      <p:pic>
        <p:nvPicPr>
          <p:cNvPr id="17" name="Picture 16" descr="A screenshot of a computer&#10;&#10;Description automatically generated with low confidence">
            <a:extLst>
              <a:ext uri="{FF2B5EF4-FFF2-40B4-BE49-F238E27FC236}">
                <a16:creationId xmlns:a16="http://schemas.microsoft.com/office/drawing/2014/main" id="{10F4487A-BF50-A168-40CE-FD5B0DAE9997}"/>
              </a:ext>
            </a:extLst>
          </p:cNvPr>
          <p:cNvPicPr>
            <a:picLocks noChangeAspect="1"/>
          </p:cNvPicPr>
          <p:nvPr/>
        </p:nvPicPr>
        <p:blipFill rotWithShape="1">
          <a:blip r:embed="rId4"/>
          <a:srcRect l="24687"/>
          <a:stretch/>
        </p:blipFill>
        <p:spPr>
          <a:xfrm>
            <a:off x="2731770" y="1530547"/>
            <a:ext cx="5509260" cy="4355706"/>
          </a:xfrm>
          <a:prstGeom prst="rect">
            <a:avLst/>
          </a:prstGeom>
        </p:spPr>
      </p:pic>
    </p:spTree>
    <p:extLst>
      <p:ext uri="{BB962C8B-B14F-4D97-AF65-F5344CB8AC3E}">
        <p14:creationId xmlns:p14="http://schemas.microsoft.com/office/powerpoint/2010/main" val="70904824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7792A42D-73E9-8E28-57D8-1D2458D927A5}"/>
              </a:ext>
            </a:extLst>
          </p:cNvPr>
          <p:cNvSpPr/>
          <p:nvPr/>
        </p:nvSpPr>
        <p:spPr>
          <a:xfrm>
            <a:off x="2743200" y="1604657"/>
            <a:ext cx="2743200" cy="179197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400" dirty="0">
                <a:ln w="19050">
                  <a:solidFill>
                    <a:schemeClr val="accent1">
                      <a:shade val="50000"/>
                    </a:schemeClr>
                  </a:solidFill>
                </a:ln>
                <a:noFill/>
              </a:rPr>
              <a:t>1</a:t>
            </a:r>
          </a:p>
        </p:txBody>
      </p:sp>
      <p:sp>
        <p:nvSpPr>
          <p:cNvPr id="15" name="Rounded Rectangle 14">
            <a:extLst>
              <a:ext uri="{FF2B5EF4-FFF2-40B4-BE49-F238E27FC236}">
                <a16:creationId xmlns:a16="http://schemas.microsoft.com/office/drawing/2014/main" id="{6E501C15-E926-BA50-2471-483B1ECD42A9}"/>
              </a:ext>
            </a:extLst>
          </p:cNvPr>
          <p:cNvSpPr/>
          <p:nvPr/>
        </p:nvSpPr>
        <p:spPr>
          <a:xfrm>
            <a:off x="5486400" y="1617382"/>
            <a:ext cx="2743200" cy="179197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400" dirty="0">
                <a:ln w="19050">
                  <a:solidFill>
                    <a:schemeClr val="accent1">
                      <a:shade val="50000"/>
                    </a:schemeClr>
                  </a:solidFill>
                </a:ln>
                <a:noFill/>
              </a:rPr>
              <a:t>2</a:t>
            </a:r>
          </a:p>
        </p:txBody>
      </p:sp>
      <p:sp>
        <p:nvSpPr>
          <p:cNvPr id="16" name="Rounded Rectangle 15">
            <a:extLst>
              <a:ext uri="{FF2B5EF4-FFF2-40B4-BE49-F238E27FC236}">
                <a16:creationId xmlns:a16="http://schemas.microsoft.com/office/drawing/2014/main" id="{245E4A1F-B5F1-C03B-9EA0-AB5EAF6D9D73}"/>
              </a:ext>
            </a:extLst>
          </p:cNvPr>
          <p:cNvSpPr/>
          <p:nvPr/>
        </p:nvSpPr>
        <p:spPr>
          <a:xfrm>
            <a:off x="2743200" y="3397840"/>
            <a:ext cx="2743200" cy="179197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400" dirty="0">
                <a:ln w="19050">
                  <a:solidFill>
                    <a:schemeClr val="accent1">
                      <a:shade val="50000"/>
                    </a:schemeClr>
                  </a:solidFill>
                </a:ln>
                <a:noFill/>
              </a:rPr>
              <a:t>3</a:t>
            </a:r>
          </a:p>
        </p:txBody>
      </p:sp>
      <p:sp>
        <p:nvSpPr>
          <p:cNvPr id="17" name="Rounded Rectangle 16">
            <a:extLst>
              <a:ext uri="{FF2B5EF4-FFF2-40B4-BE49-F238E27FC236}">
                <a16:creationId xmlns:a16="http://schemas.microsoft.com/office/drawing/2014/main" id="{5350AFA3-9C61-A4DA-A3ED-3AC4148AD132}"/>
              </a:ext>
            </a:extLst>
          </p:cNvPr>
          <p:cNvSpPr/>
          <p:nvPr/>
        </p:nvSpPr>
        <p:spPr>
          <a:xfrm>
            <a:off x="5486400" y="3409386"/>
            <a:ext cx="2743200" cy="178043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400" dirty="0">
                <a:ln w="19050">
                  <a:solidFill>
                    <a:schemeClr val="accent1">
                      <a:shade val="50000"/>
                    </a:schemeClr>
                  </a:solidFill>
                </a:ln>
                <a:noFill/>
              </a:rPr>
              <a:t>4</a:t>
            </a:r>
          </a:p>
        </p:txBody>
      </p:sp>
      <p:sp>
        <p:nvSpPr>
          <p:cNvPr id="4" name="Date Placeholder 3">
            <a:extLst>
              <a:ext uri="{FF2B5EF4-FFF2-40B4-BE49-F238E27FC236}">
                <a16:creationId xmlns:a16="http://schemas.microsoft.com/office/drawing/2014/main" id="{46D195C7-5264-D59A-2AE6-8CF22FB52B3A}"/>
              </a:ext>
            </a:extLst>
          </p:cNvPr>
          <p:cNvSpPr>
            <a:spLocks noGrp="1"/>
          </p:cNvSpPr>
          <p:nvPr>
            <p:ph type="dt" sz="half" idx="10"/>
          </p:nvPr>
        </p:nvSpPr>
        <p:spPr/>
        <p:txBody>
          <a:bodyPr/>
          <a:lstStyle/>
          <a:p>
            <a:r>
              <a:rPr lang="en-US"/>
              <a:t>3/1/23</a:t>
            </a:r>
          </a:p>
        </p:txBody>
      </p:sp>
      <p:sp>
        <p:nvSpPr>
          <p:cNvPr id="6" name="Footer Placeholder 5">
            <a:extLst>
              <a:ext uri="{FF2B5EF4-FFF2-40B4-BE49-F238E27FC236}">
                <a16:creationId xmlns:a16="http://schemas.microsoft.com/office/drawing/2014/main" id="{08AFF11E-98DD-CB29-38CC-6731D852100A}"/>
              </a:ext>
            </a:extLst>
          </p:cNvPr>
          <p:cNvSpPr>
            <a:spLocks noGrp="1"/>
          </p:cNvSpPr>
          <p:nvPr>
            <p:ph type="ftr" sz="quarter" idx="11"/>
          </p:nvPr>
        </p:nvSpPr>
        <p:spPr/>
        <p:txBody>
          <a:bodyPr/>
          <a:lstStyle/>
          <a:p>
            <a:r>
              <a:rPr lang="en-US"/>
              <a:t>PACE SAT Meeting, San Diego</a:t>
            </a:r>
          </a:p>
        </p:txBody>
      </p:sp>
      <p:sp>
        <p:nvSpPr>
          <p:cNvPr id="5" name="Slide Number Placeholder 4">
            <a:extLst>
              <a:ext uri="{FF2B5EF4-FFF2-40B4-BE49-F238E27FC236}">
                <a16:creationId xmlns:a16="http://schemas.microsoft.com/office/drawing/2014/main" id="{5D596AE7-C319-0273-6479-35C32301F9BD}"/>
              </a:ext>
            </a:extLst>
          </p:cNvPr>
          <p:cNvSpPr>
            <a:spLocks noGrp="1"/>
          </p:cNvSpPr>
          <p:nvPr>
            <p:ph type="sldNum" sz="quarter" idx="12"/>
          </p:nvPr>
        </p:nvSpPr>
        <p:spPr/>
        <p:txBody>
          <a:bodyPr/>
          <a:lstStyle/>
          <a:p>
            <a:fld id="{BB7F5443-E47F-A94C-B252-7B09C45A40C7}" type="slidenum">
              <a:rPr lang="en-US" smtClean="0"/>
              <a:t>7</a:t>
            </a:fld>
            <a:endParaRPr lang="en-US"/>
          </a:p>
        </p:txBody>
      </p:sp>
      <p:sp>
        <p:nvSpPr>
          <p:cNvPr id="9" name="TextBox 8">
            <a:extLst>
              <a:ext uri="{FF2B5EF4-FFF2-40B4-BE49-F238E27FC236}">
                <a16:creationId xmlns:a16="http://schemas.microsoft.com/office/drawing/2014/main" id="{8B344462-27C6-B3BF-CBE9-59DC3A610475}"/>
              </a:ext>
            </a:extLst>
          </p:cNvPr>
          <p:cNvSpPr txBox="1"/>
          <p:nvPr/>
        </p:nvSpPr>
        <p:spPr>
          <a:xfrm>
            <a:off x="2743200" y="2117116"/>
            <a:ext cx="2743200" cy="830997"/>
          </a:xfrm>
          <a:prstGeom prst="rect">
            <a:avLst/>
          </a:prstGeom>
          <a:noFill/>
        </p:spPr>
        <p:txBody>
          <a:bodyPr wrap="square" rtlCol="0">
            <a:spAutoFit/>
          </a:bodyPr>
          <a:lstStyle/>
          <a:p>
            <a:pPr algn="ctr"/>
            <a:r>
              <a:rPr lang="en-US" sz="2400" dirty="0"/>
              <a:t>choose a</a:t>
            </a:r>
          </a:p>
          <a:p>
            <a:pPr algn="ctr"/>
            <a:r>
              <a:rPr lang="en-US" sz="2400" dirty="0"/>
              <a:t>license</a:t>
            </a:r>
          </a:p>
        </p:txBody>
      </p:sp>
      <p:sp>
        <p:nvSpPr>
          <p:cNvPr id="18" name="TextBox 17">
            <a:extLst>
              <a:ext uri="{FF2B5EF4-FFF2-40B4-BE49-F238E27FC236}">
                <a16:creationId xmlns:a16="http://schemas.microsoft.com/office/drawing/2014/main" id="{82433761-503A-8142-A361-CC6E3ACAB3B1}"/>
              </a:ext>
            </a:extLst>
          </p:cNvPr>
          <p:cNvSpPr txBox="1"/>
          <p:nvPr/>
        </p:nvSpPr>
        <p:spPr>
          <a:xfrm>
            <a:off x="5486400" y="1875681"/>
            <a:ext cx="2743200" cy="1200329"/>
          </a:xfrm>
          <a:prstGeom prst="rect">
            <a:avLst/>
          </a:prstGeom>
          <a:noFill/>
        </p:spPr>
        <p:txBody>
          <a:bodyPr wrap="square" rtlCol="0">
            <a:spAutoFit/>
          </a:bodyPr>
          <a:lstStyle/>
          <a:p>
            <a:pPr algn="ctr"/>
            <a:r>
              <a:rPr lang="en-US" sz="2400" dirty="0"/>
              <a:t>confirm</a:t>
            </a:r>
          </a:p>
          <a:p>
            <a:pPr algn="ctr"/>
            <a:r>
              <a:rPr lang="en-US" sz="2400" dirty="0"/>
              <a:t>consent of</a:t>
            </a:r>
          </a:p>
          <a:p>
            <a:pPr algn="ctr"/>
            <a:r>
              <a:rPr lang="en-US" sz="2400" dirty="0"/>
              <a:t>copyright holder</a:t>
            </a:r>
          </a:p>
        </p:txBody>
      </p:sp>
      <p:sp>
        <p:nvSpPr>
          <p:cNvPr id="19" name="TextBox 18">
            <a:extLst>
              <a:ext uri="{FF2B5EF4-FFF2-40B4-BE49-F238E27FC236}">
                <a16:creationId xmlns:a16="http://schemas.microsoft.com/office/drawing/2014/main" id="{68479025-2FF1-F6A6-14B0-56701E8C8E25}"/>
              </a:ext>
            </a:extLst>
          </p:cNvPr>
          <p:cNvSpPr txBox="1"/>
          <p:nvPr/>
        </p:nvSpPr>
        <p:spPr>
          <a:xfrm>
            <a:off x="2743200" y="3693664"/>
            <a:ext cx="2743200" cy="1200329"/>
          </a:xfrm>
          <a:prstGeom prst="rect">
            <a:avLst/>
          </a:prstGeom>
          <a:noFill/>
        </p:spPr>
        <p:txBody>
          <a:bodyPr wrap="square" rtlCol="0">
            <a:spAutoFit/>
          </a:bodyPr>
          <a:lstStyle/>
          <a:p>
            <a:pPr algn="ctr"/>
            <a:r>
              <a:rPr lang="en-US" sz="2400" dirty="0"/>
              <a:t>identify</a:t>
            </a:r>
          </a:p>
          <a:p>
            <a:pPr algn="ctr"/>
            <a:r>
              <a:rPr lang="en-US" sz="2400" dirty="0"/>
              <a:t>copyright</a:t>
            </a:r>
          </a:p>
          <a:p>
            <a:pPr algn="ctr"/>
            <a:r>
              <a:rPr lang="en-US" sz="2400" dirty="0"/>
              <a:t>holder in the repo</a:t>
            </a:r>
          </a:p>
        </p:txBody>
      </p:sp>
      <p:sp>
        <p:nvSpPr>
          <p:cNvPr id="20" name="TextBox 19">
            <a:extLst>
              <a:ext uri="{FF2B5EF4-FFF2-40B4-BE49-F238E27FC236}">
                <a16:creationId xmlns:a16="http://schemas.microsoft.com/office/drawing/2014/main" id="{F582BBDE-D83B-8BFD-6740-C1A88228C08F}"/>
              </a:ext>
            </a:extLst>
          </p:cNvPr>
          <p:cNvSpPr txBox="1"/>
          <p:nvPr/>
        </p:nvSpPr>
        <p:spPr>
          <a:xfrm>
            <a:off x="5486400" y="3705185"/>
            <a:ext cx="2743200" cy="1200329"/>
          </a:xfrm>
          <a:prstGeom prst="rect">
            <a:avLst/>
          </a:prstGeom>
          <a:noFill/>
        </p:spPr>
        <p:txBody>
          <a:bodyPr wrap="square" rtlCol="0">
            <a:spAutoFit/>
          </a:bodyPr>
          <a:lstStyle/>
          <a:p>
            <a:pPr algn="ctr"/>
            <a:r>
              <a:rPr lang="en-US" sz="2400" dirty="0"/>
              <a:t>make the</a:t>
            </a:r>
          </a:p>
          <a:p>
            <a:pPr algn="ctr"/>
            <a:r>
              <a:rPr lang="en-US" sz="2400" dirty="0"/>
              <a:t>repo easy</a:t>
            </a:r>
          </a:p>
          <a:p>
            <a:pPr algn="ctr"/>
            <a:r>
              <a:rPr lang="en-US" sz="2400" dirty="0"/>
              <a:t>to cite</a:t>
            </a:r>
          </a:p>
        </p:txBody>
      </p:sp>
    </p:spTree>
    <p:extLst>
      <p:ext uri="{BB962C8B-B14F-4D97-AF65-F5344CB8AC3E}">
        <p14:creationId xmlns:p14="http://schemas.microsoft.com/office/powerpoint/2010/main" val="116343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8">
            <a:extLst>
              <a:ext uri="{FF2B5EF4-FFF2-40B4-BE49-F238E27FC236}">
                <a16:creationId xmlns:a16="http://schemas.microsoft.com/office/drawing/2014/main" id="{767B980B-EC22-6E6E-1C0E-2710101216A3}"/>
              </a:ext>
            </a:extLst>
          </p:cNvPr>
          <p:cNvSpPr>
            <a:spLocks noGrp="1"/>
          </p:cNvSpPr>
          <p:nvPr>
            <p:ph type="dt" sz="half" idx="10"/>
          </p:nvPr>
        </p:nvSpPr>
        <p:spPr/>
        <p:txBody>
          <a:bodyPr/>
          <a:lstStyle/>
          <a:p>
            <a:r>
              <a:rPr lang="en-US"/>
              <a:t>3/1/23</a:t>
            </a:r>
          </a:p>
        </p:txBody>
      </p:sp>
      <p:sp>
        <p:nvSpPr>
          <p:cNvPr id="31" name="Footer Placeholder 30">
            <a:extLst>
              <a:ext uri="{FF2B5EF4-FFF2-40B4-BE49-F238E27FC236}">
                <a16:creationId xmlns:a16="http://schemas.microsoft.com/office/drawing/2014/main" id="{6A75B699-1921-DFC0-BCE6-C3BEFC6199F4}"/>
              </a:ext>
            </a:extLst>
          </p:cNvPr>
          <p:cNvSpPr>
            <a:spLocks noGrp="1"/>
          </p:cNvSpPr>
          <p:nvPr>
            <p:ph type="ftr" sz="quarter" idx="11"/>
          </p:nvPr>
        </p:nvSpPr>
        <p:spPr/>
        <p:txBody>
          <a:bodyPr/>
          <a:lstStyle/>
          <a:p>
            <a:r>
              <a:rPr lang="en-US"/>
              <a:t>PACE SAT Meeting, San Diego</a:t>
            </a:r>
          </a:p>
        </p:txBody>
      </p:sp>
      <p:sp>
        <p:nvSpPr>
          <p:cNvPr id="30" name="Slide Number Placeholder 29">
            <a:extLst>
              <a:ext uri="{FF2B5EF4-FFF2-40B4-BE49-F238E27FC236}">
                <a16:creationId xmlns:a16="http://schemas.microsoft.com/office/drawing/2014/main" id="{375C4AD0-1B00-568E-0924-29EA73E702A4}"/>
              </a:ext>
            </a:extLst>
          </p:cNvPr>
          <p:cNvSpPr>
            <a:spLocks noGrp="1"/>
          </p:cNvSpPr>
          <p:nvPr>
            <p:ph type="sldNum" sz="quarter" idx="12"/>
          </p:nvPr>
        </p:nvSpPr>
        <p:spPr/>
        <p:txBody>
          <a:bodyPr/>
          <a:lstStyle/>
          <a:p>
            <a:fld id="{BB7F5443-E47F-A94C-B252-7B09C45A40C7}" type="slidenum">
              <a:rPr lang="en-US" smtClean="0"/>
              <a:t>8</a:t>
            </a:fld>
            <a:endParaRPr lang="en-US"/>
          </a:p>
        </p:txBody>
      </p:sp>
      <p:sp>
        <p:nvSpPr>
          <p:cNvPr id="3" name="Content Placeholder 2">
            <a:extLst>
              <a:ext uri="{FF2B5EF4-FFF2-40B4-BE49-F238E27FC236}">
                <a16:creationId xmlns:a16="http://schemas.microsoft.com/office/drawing/2014/main" id="{0121BC85-4B10-16EB-9E13-863202C61529}"/>
              </a:ext>
            </a:extLst>
          </p:cNvPr>
          <p:cNvSpPr>
            <a:spLocks noGrp="1"/>
          </p:cNvSpPr>
          <p:nvPr>
            <p:ph idx="1"/>
          </p:nvPr>
        </p:nvSpPr>
        <p:spPr/>
        <p:txBody>
          <a:bodyPr>
            <a:normAutofit/>
          </a:bodyPr>
          <a:lstStyle/>
          <a:p>
            <a:r>
              <a:rPr lang="en-US" sz="1600" dirty="0">
                <a:solidFill>
                  <a:srgbClr val="2FFF12"/>
                </a:solidFill>
                <a:effectLst/>
                <a:latin typeface="Andale Mono" panose="020B0509000000000004" pitchFamily="49" charset="0"/>
              </a:rPr>
              <a:t>$ tree -L 1</a:t>
            </a:r>
          </a:p>
          <a:p>
            <a:r>
              <a:rPr lang="en-US" sz="1600" dirty="0">
                <a:solidFill>
                  <a:srgbClr val="FFFF00"/>
                </a:solidFill>
                <a:effectLst/>
                <a:latin typeface="Andale Mono" panose="020B0509000000000004" pitchFamily="49" charset="0"/>
              </a:rPr>
              <a:t>.</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CITATION.cff</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LICENSE</a:t>
            </a: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README.md</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docs</a:t>
            </a:r>
          </a:p>
          <a:p>
            <a:r>
              <a:rPr lang="en-US" sz="1600" dirty="0">
                <a:solidFill>
                  <a:srgbClr val="FFFF00"/>
                </a:solidFill>
                <a:effectLst/>
                <a:latin typeface="Andale Mono" panose="020B0509000000000004" pitchFamily="49" charset="0"/>
              </a:rPr>
              <a:t>├── </a:t>
            </a:r>
            <a:r>
              <a:rPr lang="en-US" sz="1600" dirty="0" err="1">
                <a:solidFill>
                  <a:srgbClr val="FFFF00"/>
                </a:solidFill>
              </a:rPr>
              <a:t>nn</a:t>
            </a:r>
            <a:r>
              <a:rPr lang="en-US" sz="1600" dirty="0" err="1">
                <a:solidFill>
                  <a:srgbClr val="FFFF00"/>
                </a:solidFill>
                <a:effectLst/>
                <a:latin typeface="Andale Mono" panose="020B0509000000000004" pitchFamily="49" charset="0"/>
              </a:rPr>
              <a:t>iop</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a:t>
            </a:r>
            <a:r>
              <a:rPr lang="en-US" sz="1600" dirty="0" err="1">
                <a:solidFill>
                  <a:srgbClr val="FFFF00"/>
                </a:solidFill>
                <a:effectLst/>
                <a:latin typeface="Andale Mono" panose="020B0509000000000004" pitchFamily="49" charset="0"/>
              </a:rPr>
              <a:t>pyproject.toml</a:t>
            </a:r>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tests</a:t>
            </a:r>
          </a:p>
          <a:p>
            <a:endParaRPr lang="en-US" sz="1600" dirty="0">
              <a:solidFill>
                <a:srgbClr val="FFFF00"/>
              </a:solidFill>
              <a:effectLst/>
              <a:latin typeface="Andale Mono" panose="020B0509000000000004" pitchFamily="49" charset="0"/>
            </a:endParaRPr>
          </a:p>
        </p:txBody>
      </p:sp>
      <p:sp>
        <p:nvSpPr>
          <p:cNvPr id="4" name="TextBox 3">
            <a:extLst>
              <a:ext uri="{FF2B5EF4-FFF2-40B4-BE49-F238E27FC236}">
                <a16:creationId xmlns:a16="http://schemas.microsoft.com/office/drawing/2014/main" id="{275D3A91-318B-8D35-8140-23C9E725D372}"/>
              </a:ext>
            </a:extLst>
          </p:cNvPr>
          <p:cNvSpPr txBox="1"/>
          <p:nvPr/>
        </p:nvSpPr>
        <p:spPr>
          <a:xfrm>
            <a:off x="4572000" y="1404275"/>
            <a:ext cx="5416014" cy="369332"/>
          </a:xfrm>
          <a:prstGeom prst="rect">
            <a:avLst/>
          </a:prstGeom>
          <a:noFill/>
        </p:spPr>
        <p:txBody>
          <a:bodyPr wrap="square" rtlCol="0">
            <a:spAutoFit/>
          </a:bodyPr>
          <a:lstStyle/>
          <a:p>
            <a:r>
              <a:rPr lang="en-US" dirty="0">
                <a:solidFill>
                  <a:srgbClr val="FF9300"/>
                </a:solidFill>
              </a:rPr>
              <a:t>software license or public domain statement</a:t>
            </a:r>
          </a:p>
        </p:txBody>
      </p:sp>
      <p:sp>
        <p:nvSpPr>
          <p:cNvPr id="6" name="TextBox 5">
            <a:extLst>
              <a:ext uri="{FF2B5EF4-FFF2-40B4-BE49-F238E27FC236}">
                <a16:creationId xmlns:a16="http://schemas.microsoft.com/office/drawing/2014/main" id="{B692360E-1F8D-398A-790D-60B43D5D9FA6}"/>
              </a:ext>
            </a:extLst>
          </p:cNvPr>
          <p:cNvSpPr txBox="1"/>
          <p:nvPr/>
        </p:nvSpPr>
        <p:spPr>
          <a:xfrm>
            <a:off x="4571998" y="2288799"/>
            <a:ext cx="5416013" cy="369332"/>
          </a:xfrm>
          <a:prstGeom prst="rect">
            <a:avLst/>
          </a:prstGeom>
          <a:noFill/>
        </p:spPr>
        <p:txBody>
          <a:bodyPr wrap="square" lIns="91440" tIns="45720" rIns="91440" bIns="45720" rtlCol="0" anchor="t">
            <a:spAutoFit/>
          </a:bodyPr>
          <a:lstStyle/>
          <a:p>
            <a:r>
              <a:rPr lang="en-US" dirty="0">
                <a:solidFill>
                  <a:srgbClr val="FF9300"/>
                </a:solidFill>
              </a:rPr>
              <a:t>source code (language specific convention)</a:t>
            </a:r>
          </a:p>
        </p:txBody>
      </p:sp>
      <p:sp>
        <p:nvSpPr>
          <p:cNvPr id="7" name="TextBox 6">
            <a:extLst>
              <a:ext uri="{FF2B5EF4-FFF2-40B4-BE49-F238E27FC236}">
                <a16:creationId xmlns:a16="http://schemas.microsoft.com/office/drawing/2014/main" id="{1A5E482B-297C-1B44-F8C0-CCA7D24E2A57}"/>
              </a:ext>
            </a:extLst>
          </p:cNvPr>
          <p:cNvSpPr txBox="1"/>
          <p:nvPr/>
        </p:nvSpPr>
        <p:spPr>
          <a:xfrm>
            <a:off x="4571998" y="2708809"/>
            <a:ext cx="5488715" cy="369332"/>
          </a:xfrm>
          <a:prstGeom prst="rect">
            <a:avLst/>
          </a:prstGeom>
          <a:noFill/>
        </p:spPr>
        <p:txBody>
          <a:bodyPr wrap="square" lIns="91440" tIns="45720" rIns="91440" bIns="45720" rtlCol="0" anchor="t">
            <a:spAutoFit/>
          </a:bodyPr>
          <a:lstStyle/>
          <a:p>
            <a:r>
              <a:rPr lang="en-US" dirty="0">
                <a:solidFill>
                  <a:srgbClr val="FF9300"/>
                </a:solidFill>
              </a:rPr>
              <a:t>build requirements </a:t>
            </a:r>
            <a:r>
              <a:rPr lang="en-US" dirty="0">
                <a:solidFill>
                  <a:srgbClr val="FF9300"/>
                </a:solidFill>
                <a:ea typeface="+mn-lt"/>
                <a:cs typeface="+mn-lt"/>
              </a:rPr>
              <a:t>(e.g. compile, test, package)</a:t>
            </a:r>
            <a:endParaRPr lang="en-US" dirty="0">
              <a:ea typeface="+mn-lt"/>
              <a:cs typeface="+mn-lt"/>
            </a:endParaRPr>
          </a:p>
        </p:txBody>
      </p:sp>
      <p:sp>
        <p:nvSpPr>
          <p:cNvPr id="8" name="TextBox 7">
            <a:extLst>
              <a:ext uri="{FF2B5EF4-FFF2-40B4-BE49-F238E27FC236}">
                <a16:creationId xmlns:a16="http://schemas.microsoft.com/office/drawing/2014/main" id="{0D6A22E7-B568-88D9-6C94-80CADADB987A}"/>
              </a:ext>
            </a:extLst>
          </p:cNvPr>
          <p:cNvSpPr txBox="1"/>
          <p:nvPr/>
        </p:nvSpPr>
        <p:spPr>
          <a:xfrm>
            <a:off x="4571998" y="3137874"/>
            <a:ext cx="5257800" cy="369332"/>
          </a:xfrm>
          <a:prstGeom prst="rect">
            <a:avLst/>
          </a:prstGeom>
          <a:noFill/>
        </p:spPr>
        <p:txBody>
          <a:bodyPr wrap="square" rtlCol="0">
            <a:spAutoFit/>
          </a:bodyPr>
          <a:lstStyle/>
          <a:p>
            <a:r>
              <a:rPr lang="en-US" dirty="0">
                <a:solidFill>
                  <a:srgbClr val="FF9300"/>
                </a:solidFill>
              </a:rPr>
              <a:t>tests</a:t>
            </a:r>
          </a:p>
        </p:txBody>
      </p:sp>
      <p:cxnSp>
        <p:nvCxnSpPr>
          <p:cNvPr id="10" name="Straight Arrow Connector 9">
            <a:extLst>
              <a:ext uri="{FF2B5EF4-FFF2-40B4-BE49-F238E27FC236}">
                <a16:creationId xmlns:a16="http://schemas.microsoft.com/office/drawing/2014/main" id="{C5AA1F7B-B1CD-F1AC-2F91-2DF9BF9900F7}"/>
              </a:ext>
            </a:extLst>
          </p:cNvPr>
          <p:cNvCxnSpPr>
            <a:cxnSpLocks/>
            <a:stCxn id="4" idx="1"/>
          </p:cNvCxnSpPr>
          <p:nvPr/>
        </p:nvCxnSpPr>
        <p:spPr>
          <a:xfrm flipH="1">
            <a:off x="2514600" y="1588941"/>
            <a:ext cx="2057400" cy="360519"/>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1868DC-0B2D-EFF8-1C4B-8B33F9031102}"/>
              </a:ext>
            </a:extLst>
          </p:cNvPr>
          <p:cNvCxnSpPr>
            <a:cxnSpLocks/>
            <a:stCxn id="14" idx="1"/>
          </p:cNvCxnSpPr>
          <p:nvPr/>
        </p:nvCxnSpPr>
        <p:spPr>
          <a:xfrm flipH="1">
            <a:off x="2768600" y="1928280"/>
            <a:ext cx="1803397" cy="231422"/>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6892D42-3132-2687-3009-9C4C0FE2BF82}"/>
              </a:ext>
            </a:extLst>
          </p:cNvPr>
          <p:cNvCxnSpPr>
            <a:cxnSpLocks/>
            <a:stCxn id="14" idx="1"/>
          </p:cNvCxnSpPr>
          <p:nvPr/>
        </p:nvCxnSpPr>
        <p:spPr>
          <a:xfrm flipH="1">
            <a:off x="2235200" y="1928280"/>
            <a:ext cx="2336797" cy="471657"/>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190D5B6-1F6B-DF0B-A9FA-587E07EDDAE7}"/>
              </a:ext>
            </a:extLst>
          </p:cNvPr>
          <p:cNvCxnSpPr>
            <a:cxnSpLocks/>
            <a:stCxn id="6" idx="1"/>
          </p:cNvCxnSpPr>
          <p:nvPr/>
        </p:nvCxnSpPr>
        <p:spPr>
          <a:xfrm flipH="1">
            <a:off x="2334374" y="2473465"/>
            <a:ext cx="2237624" cy="184666"/>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3A47954-7697-0F98-6669-14D919834121}"/>
              </a:ext>
            </a:extLst>
          </p:cNvPr>
          <p:cNvCxnSpPr>
            <a:cxnSpLocks/>
            <a:stCxn id="7" idx="1"/>
          </p:cNvCxnSpPr>
          <p:nvPr/>
        </p:nvCxnSpPr>
        <p:spPr>
          <a:xfrm flipH="1">
            <a:off x="3390900" y="2893475"/>
            <a:ext cx="1181098"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7D036CF-82D5-470C-8C9F-345CC48D44DC}"/>
              </a:ext>
            </a:extLst>
          </p:cNvPr>
          <p:cNvCxnSpPr>
            <a:cxnSpLocks/>
            <a:stCxn id="8" idx="1"/>
          </p:cNvCxnSpPr>
          <p:nvPr/>
        </p:nvCxnSpPr>
        <p:spPr>
          <a:xfrm flipH="1" flipV="1">
            <a:off x="2235200" y="3137874"/>
            <a:ext cx="2336798" cy="184666"/>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6796C00-573A-D343-5225-6536B544EB63}"/>
              </a:ext>
            </a:extLst>
          </p:cNvPr>
          <p:cNvSpPr txBox="1"/>
          <p:nvPr/>
        </p:nvSpPr>
        <p:spPr>
          <a:xfrm>
            <a:off x="4571997" y="1743614"/>
            <a:ext cx="5416014" cy="369332"/>
          </a:xfrm>
          <a:prstGeom prst="rect">
            <a:avLst/>
          </a:prstGeom>
          <a:noFill/>
        </p:spPr>
        <p:txBody>
          <a:bodyPr wrap="square" rtlCol="0">
            <a:spAutoFit/>
          </a:bodyPr>
          <a:lstStyle/>
          <a:p>
            <a:r>
              <a:rPr lang="en-US" dirty="0">
                <a:solidFill>
                  <a:srgbClr val="FF9300"/>
                </a:solidFill>
              </a:rPr>
              <a:t>documentation for </a:t>
            </a:r>
            <a:r>
              <a:rPr lang="en-US" u="sng" dirty="0">
                <a:solidFill>
                  <a:srgbClr val="FF9300"/>
                </a:solidFill>
              </a:rPr>
              <a:t>users</a:t>
            </a:r>
            <a:r>
              <a:rPr lang="en-US" dirty="0">
                <a:solidFill>
                  <a:srgbClr val="FF9300"/>
                </a:solidFill>
              </a:rPr>
              <a:t> and for </a:t>
            </a:r>
            <a:r>
              <a:rPr lang="en-US" u="sng" dirty="0">
                <a:solidFill>
                  <a:srgbClr val="FF9300"/>
                </a:solidFill>
              </a:rPr>
              <a:t>developers</a:t>
            </a:r>
          </a:p>
        </p:txBody>
      </p:sp>
      <p:cxnSp>
        <p:nvCxnSpPr>
          <p:cNvPr id="21" name="Straight Arrow Connector 20">
            <a:extLst>
              <a:ext uri="{FF2B5EF4-FFF2-40B4-BE49-F238E27FC236}">
                <a16:creationId xmlns:a16="http://schemas.microsoft.com/office/drawing/2014/main" id="{43C7DB94-65B4-C14A-58FA-83E8F13A5DC2}"/>
              </a:ext>
            </a:extLst>
          </p:cNvPr>
          <p:cNvCxnSpPr>
            <a:cxnSpLocks/>
            <a:stCxn id="14" idx="1"/>
          </p:cNvCxnSpPr>
          <p:nvPr/>
        </p:nvCxnSpPr>
        <p:spPr>
          <a:xfrm flipH="1">
            <a:off x="2334372" y="1928280"/>
            <a:ext cx="2237625" cy="715567"/>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D271727-56A1-AAEF-5449-EA9151579A11}"/>
              </a:ext>
            </a:extLst>
          </p:cNvPr>
          <p:cNvSpPr txBox="1"/>
          <p:nvPr/>
        </p:nvSpPr>
        <p:spPr>
          <a:xfrm>
            <a:off x="4571997" y="1024628"/>
            <a:ext cx="5416014" cy="369332"/>
          </a:xfrm>
          <a:prstGeom prst="rect">
            <a:avLst/>
          </a:prstGeom>
          <a:noFill/>
        </p:spPr>
        <p:txBody>
          <a:bodyPr wrap="square" rtlCol="0">
            <a:spAutoFit/>
          </a:bodyPr>
          <a:lstStyle/>
          <a:p>
            <a:r>
              <a:rPr lang="en-US" dirty="0">
                <a:solidFill>
                  <a:srgbClr val="FF9300"/>
                </a:solidFill>
              </a:rPr>
              <a:t>how to cite</a:t>
            </a:r>
          </a:p>
        </p:txBody>
      </p:sp>
      <p:cxnSp>
        <p:nvCxnSpPr>
          <p:cNvPr id="53" name="Straight Arrow Connector 52">
            <a:extLst>
              <a:ext uri="{FF2B5EF4-FFF2-40B4-BE49-F238E27FC236}">
                <a16:creationId xmlns:a16="http://schemas.microsoft.com/office/drawing/2014/main" id="{72B3A4B2-5BB0-0DC3-0B8A-1304510AC7DC}"/>
              </a:ext>
            </a:extLst>
          </p:cNvPr>
          <p:cNvCxnSpPr>
            <a:cxnSpLocks/>
            <a:stCxn id="52" idx="1"/>
          </p:cNvCxnSpPr>
          <p:nvPr/>
        </p:nvCxnSpPr>
        <p:spPr>
          <a:xfrm flipH="1">
            <a:off x="3111500" y="1209294"/>
            <a:ext cx="1460497" cy="46797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65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8">
            <a:extLst>
              <a:ext uri="{FF2B5EF4-FFF2-40B4-BE49-F238E27FC236}">
                <a16:creationId xmlns:a16="http://schemas.microsoft.com/office/drawing/2014/main" id="{767B980B-EC22-6E6E-1C0E-2710101216A3}"/>
              </a:ext>
            </a:extLst>
          </p:cNvPr>
          <p:cNvSpPr>
            <a:spLocks noGrp="1"/>
          </p:cNvSpPr>
          <p:nvPr>
            <p:ph type="dt" sz="half" idx="10"/>
          </p:nvPr>
        </p:nvSpPr>
        <p:spPr/>
        <p:txBody>
          <a:bodyPr/>
          <a:lstStyle/>
          <a:p>
            <a:r>
              <a:rPr lang="en-US"/>
              <a:t>3/1/23</a:t>
            </a:r>
          </a:p>
        </p:txBody>
      </p:sp>
      <p:sp>
        <p:nvSpPr>
          <p:cNvPr id="31" name="Footer Placeholder 30">
            <a:extLst>
              <a:ext uri="{FF2B5EF4-FFF2-40B4-BE49-F238E27FC236}">
                <a16:creationId xmlns:a16="http://schemas.microsoft.com/office/drawing/2014/main" id="{6A75B699-1921-DFC0-BCE6-C3BEFC6199F4}"/>
              </a:ext>
            </a:extLst>
          </p:cNvPr>
          <p:cNvSpPr>
            <a:spLocks noGrp="1"/>
          </p:cNvSpPr>
          <p:nvPr>
            <p:ph type="ftr" sz="quarter" idx="11"/>
          </p:nvPr>
        </p:nvSpPr>
        <p:spPr/>
        <p:txBody>
          <a:bodyPr/>
          <a:lstStyle/>
          <a:p>
            <a:r>
              <a:rPr lang="en-US"/>
              <a:t>PACE SAT Meeting, San Diego</a:t>
            </a:r>
          </a:p>
        </p:txBody>
      </p:sp>
      <p:sp>
        <p:nvSpPr>
          <p:cNvPr id="30" name="Slide Number Placeholder 29">
            <a:extLst>
              <a:ext uri="{FF2B5EF4-FFF2-40B4-BE49-F238E27FC236}">
                <a16:creationId xmlns:a16="http://schemas.microsoft.com/office/drawing/2014/main" id="{375C4AD0-1B00-568E-0924-29EA73E702A4}"/>
              </a:ext>
            </a:extLst>
          </p:cNvPr>
          <p:cNvSpPr>
            <a:spLocks noGrp="1"/>
          </p:cNvSpPr>
          <p:nvPr>
            <p:ph type="sldNum" sz="quarter" idx="12"/>
          </p:nvPr>
        </p:nvSpPr>
        <p:spPr/>
        <p:txBody>
          <a:bodyPr/>
          <a:lstStyle/>
          <a:p>
            <a:fld id="{BB7F5443-E47F-A94C-B252-7B09C45A40C7}" type="slidenum">
              <a:rPr lang="en-US" smtClean="0"/>
              <a:t>9</a:t>
            </a:fld>
            <a:endParaRPr lang="en-US"/>
          </a:p>
        </p:txBody>
      </p:sp>
      <p:sp>
        <p:nvSpPr>
          <p:cNvPr id="3" name="Content Placeholder 2">
            <a:extLst>
              <a:ext uri="{FF2B5EF4-FFF2-40B4-BE49-F238E27FC236}">
                <a16:creationId xmlns:a16="http://schemas.microsoft.com/office/drawing/2014/main" id="{0121BC85-4B10-16EB-9E13-863202C61529}"/>
              </a:ext>
            </a:extLst>
          </p:cNvPr>
          <p:cNvSpPr>
            <a:spLocks noGrp="1"/>
          </p:cNvSpPr>
          <p:nvPr>
            <p:ph idx="1"/>
          </p:nvPr>
        </p:nvSpPr>
        <p:spPr/>
        <p:txBody>
          <a:bodyPr>
            <a:noAutofit/>
          </a:bodyPr>
          <a:lstStyle/>
          <a:p>
            <a:r>
              <a:rPr lang="en-US" sz="1600" dirty="0">
                <a:solidFill>
                  <a:srgbClr val="2FFF12"/>
                </a:solidFill>
                <a:effectLst/>
                <a:latin typeface="Andale Mono" panose="020B0509000000000004" pitchFamily="49" charset="0"/>
              </a:rPr>
              <a:t>$ head LICENSE </a:t>
            </a:r>
          </a:p>
          <a:p>
            <a:r>
              <a:rPr lang="en-US" sz="1600" dirty="0">
                <a:solidFill>
                  <a:srgbClr val="FFFF00"/>
                </a:solidFill>
                <a:effectLst/>
                <a:latin typeface="Andale Mono" panose="020B0509000000000004" pitchFamily="49" charset="0"/>
              </a:rPr>
              <a:t>                                 Apache License</a:t>
            </a:r>
          </a:p>
          <a:p>
            <a:r>
              <a:rPr lang="en-US" sz="1600" dirty="0">
                <a:solidFill>
                  <a:srgbClr val="FFFF00"/>
                </a:solidFill>
                <a:effectLst/>
                <a:latin typeface="Andale Mono" panose="020B0509000000000004" pitchFamily="49" charset="0"/>
              </a:rPr>
              <a:t>                           Version 2.0, January 2004</a:t>
            </a:r>
          </a:p>
          <a:p>
            <a:r>
              <a:rPr lang="en-US" sz="1600" dirty="0">
                <a:solidFill>
                  <a:srgbClr val="FFFF00"/>
                </a:solidFill>
                <a:effectLst/>
                <a:latin typeface="Andale Mono" panose="020B0509000000000004" pitchFamily="49" charset="0"/>
              </a:rPr>
              <a:t>                        http://</a:t>
            </a:r>
            <a:r>
              <a:rPr lang="en-US" sz="1600" dirty="0" err="1">
                <a:solidFill>
                  <a:srgbClr val="FFFF00"/>
                </a:solidFill>
                <a:effectLst/>
                <a:latin typeface="Andale Mono" panose="020B0509000000000004" pitchFamily="49" charset="0"/>
              </a:rPr>
              <a:t>www.apache.org</a:t>
            </a:r>
            <a:r>
              <a:rPr lang="en-US" sz="1600" dirty="0">
                <a:solidFill>
                  <a:srgbClr val="FFFF00"/>
                </a:solidFill>
                <a:effectLst/>
                <a:latin typeface="Andale Mono" panose="020B0509000000000004" pitchFamily="49" charset="0"/>
              </a:rPr>
              <a:t>/licenses/</a:t>
            </a:r>
          </a:p>
          <a:p>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TERMS AND CONDITIONS FOR USE, REPRODUCTION, AND DISTRIBUTION</a:t>
            </a:r>
          </a:p>
          <a:p>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1. Definitions.</a:t>
            </a:r>
          </a:p>
          <a:p>
            <a:endParaRPr lang="en-US" sz="1600" dirty="0">
              <a:solidFill>
                <a:srgbClr val="FFFF00"/>
              </a:solidFill>
              <a:effectLst/>
              <a:latin typeface="Andale Mono" panose="020B0509000000000004" pitchFamily="49" charset="0"/>
            </a:endParaRPr>
          </a:p>
          <a:p>
            <a:r>
              <a:rPr lang="en-US" sz="1600" dirty="0">
                <a:solidFill>
                  <a:srgbClr val="FFFF00"/>
                </a:solidFill>
                <a:effectLst/>
                <a:latin typeface="Andale Mono" panose="020B0509000000000004" pitchFamily="49" charset="0"/>
              </a:rPr>
              <a:t>       "License" shall mean the terms and conditions for use, reproduction</a:t>
            </a:r>
            <a:r>
              <a:rPr lang="en-US" sz="1600" dirty="0">
                <a:solidFill>
                  <a:srgbClr val="FFFF00"/>
                </a:solidFill>
              </a:rPr>
              <a:t>,</a:t>
            </a:r>
            <a:endParaRPr lang="en-US" sz="1600" dirty="0">
              <a:solidFill>
                <a:srgbClr val="FFFF00"/>
              </a:solidFill>
              <a:effectLst/>
              <a:latin typeface="Andale Mono" panose="020B0509000000000004" pitchFamily="49" charset="0"/>
            </a:endParaRP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head </a:t>
            </a:r>
            <a:r>
              <a:rPr lang="en-US" sz="1600" dirty="0" err="1">
                <a:solidFill>
                  <a:srgbClr val="2FFF12"/>
                </a:solidFill>
              </a:rPr>
              <a:t>nn</a:t>
            </a:r>
            <a:r>
              <a:rPr lang="en-US" sz="1600" dirty="0" err="1">
                <a:solidFill>
                  <a:srgbClr val="2FFF12"/>
                </a:solidFill>
                <a:effectLst/>
                <a:latin typeface="Andale Mono" panose="020B0509000000000004" pitchFamily="49" charset="0"/>
              </a:rPr>
              <a:t>iop</a:t>
            </a:r>
            <a:r>
              <a:rPr lang="en-US" sz="1600" dirty="0">
                <a:solidFill>
                  <a:srgbClr val="2FFF12"/>
                </a:solidFill>
                <a:effectLst/>
                <a:latin typeface="Andale Mono" panose="020B0509000000000004" pitchFamily="49" charset="0"/>
              </a:rPr>
              <a:t>/__</a:t>
            </a:r>
            <a:r>
              <a:rPr lang="en-US" sz="1600" dirty="0" err="1">
                <a:solidFill>
                  <a:srgbClr val="2FFF12"/>
                </a:solidFill>
                <a:effectLst/>
                <a:latin typeface="Andale Mono" panose="020B0509000000000004" pitchFamily="49" charset="0"/>
              </a:rPr>
              <a:t>init</a:t>
            </a:r>
            <a:r>
              <a:rPr lang="en-US" sz="1600" dirty="0">
                <a:solidFill>
                  <a:srgbClr val="2FFF12"/>
                </a:solidFill>
                <a:effectLst/>
                <a:latin typeface="Andale Mono" panose="020B0509000000000004" pitchFamily="49" charset="0"/>
              </a:rPr>
              <a:t>__.</a:t>
            </a:r>
            <a:r>
              <a:rPr lang="en-US" sz="1600" dirty="0" err="1">
                <a:solidFill>
                  <a:srgbClr val="2FFF12"/>
                </a:solidFill>
                <a:effectLst/>
                <a:latin typeface="Andale Mono" panose="020B0509000000000004" pitchFamily="49" charset="0"/>
              </a:rPr>
              <a:t>py</a:t>
            </a:r>
            <a:r>
              <a:rPr lang="en-US" sz="1600" dirty="0">
                <a:solidFill>
                  <a:srgbClr val="2FFF12"/>
                </a:solidFill>
                <a:effectLst/>
                <a:latin typeface="Andale Mono" panose="020B0509000000000004" pitchFamily="49" charset="0"/>
              </a:rPr>
              <a:t> </a:t>
            </a:r>
          </a:p>
          <a:p>
            <a:r>
              <a:rPr lang="en-US" sz="1600" dirty="0">
                <a:solidFill>
                  <a:srgbClr val="FFFF00"/>
                </a:solidFill>
                <a:effectLst/>
                <a:latin typeface="Andale Mono" panose="020B0509000000000004" pitchFamily="49" charset="0"/>
              </a:rPr>
              <a:t># Copyright [</a:t>
            </a:r>
            <a:r>
              <a:rPr lang="en-US" sz="1600" dirty="0" err="1">
                <a:solidFill>
                  <a:srgbClr val="FFFF00"/>
                </a:solidFill>
                <a:effectLst/>
                <a:latin typeface="Andale Mono" panose="020B0509000000000004" pitchFamily="49" charset="0"/>
              </a:rPr>
              <a:t>yyyy</a:t>
            </a:r>
            <a:r>
              <a:rPr lang="en-US" sz="1600" dirty="0">
                <a:solidFill>
                  <a:srgbClr val="FFFF00"/>
                </a:solidFill>
                <a:effectLst/>
                <a:latin typeface="Andale Mono" panose="020B0509000000000004" pitchFamily="49" charset="0"/>
              </a:rPr>
              <a:t>] [name of copyright owner]</a:t>
            </a:r>
          </a:p>
          <a:p>
            <a:r>
              <a:rPr lang="en-US" sz="1600" dirty="0">
                <a:solidFill>
                  <a:srgbClr val="FFFF00"/>
                </a:solidFill>
                <a:effectLst/>
                <a:latin typeface="Andale Mono" panose="020B0509000000000004" pitchFamily="49" charset="0"/>
              </a:rPr>
              <a:t>#</a:t>
            </a:r>
          </a:p>
          <a:p>
            <a:r>
              <a:rPr lang="en-US" sz="1600" dirty="0">
                <a:solidFill>
                  <a:srgbClr val="FFFF00"/>
                </a:solidFill>
                <a:effectLst/>
                <a:latin typeface="Andale Mono" panose="020B0509000000000004" pitchFamily="49" charset="0"/>
              </a:rPr>
              <a:t># Licensed under the Apache License, Version 2.0 (the "License");</a:t>
            </a:r>
          </a:p>
          <a:p>
            <a:r>
              <a:rPr lang="en-US" sz="1600" dirty="0">
                <a:solidFill>
                  <a:srgbClr val="FFFF00"/>
                </a:solidFill>
                <a:effectLst/>
                <a:latin typeface="Andale Mono" panose="020B0509000000000004" pitchFamily="49" charset="0"/>
              </a:rPr>
              <a:t># you may not use this file except in compliance with the License.</a:t>
            </a:r>
          </a:p>
          <a:p>
            <a:endParaRPr lang="en-US" sz="1600" dirty="0">
              <a:solidFill>
                <a:srgbClr val="2FFF12"/>
              </a:solidFill>
              <a:effectLst/>
              <a:latin typeface="Andale Mono" panose="020B0509000000000004" pitchFamily="49" charset="0"/>
            </a:endParaRPr>
          </a:p>
          <a:p>
            <a:r>
              <a:rPr lang="en-US" sz="1600" dirty="0">
                <a:solidFill>
                  <a:srgbClr val="2FFF12"/>
                </a:solidFill>
                <a:effectLst/>
                <a:latin typeface="Andale Mono" panose="020B0509000000000004" pitchFamily="49" charset="0"/>
              </a:rPr>
              <a:t>$ grep 'license' </a:t>
            </a:r>
            <a:r>
              <a:rPr lang="en-US" sz="1600" dirty="0" err="1">
                <a:solidFill>
                  <a:srgbClr val="2FFF12"/>
                </a:solidFill>
                <a:effectLst/>
                <a:latin typeface="Andale Mono" panose="020B0509000000000004" pitchFamily="49" charset="0"/>
              </a:rPr>
              <a:t>pyproject.toml</a:t>
            </a:r>
            <a:r>
              <a:rPr lang="en-US" sz="1600" dirty="0">
                <a:solidFill>
                  <a:srgbClr val="2FFF12"/>
                </a:solidFill>
                <a:effectLst/>
                <a:latin typeface="Andale Mono" panose="020B0509000000000004" pitchFamily="49" charset="0"/>
              </a:rPr>
              <a:t> </a:t>
            </a:r>
          </a:p>
          <a:p>
            <a:r>
              <a:rPr lang="en-US" sz="1600" dirty="0">
                <a:solidFill>
                  <a:srgbClr val="FFFF00"/>
                </a:solidFill>
                <a:effectLst/>
                <a:latin typeface="Andale Mono" panose="020B0509000000000004" pitchFamily="49" charset="0"/>
              </a:rPr>
              <a:t>license = "Apache-2.0"</a:t>
            </a:r>
          </a:p>
          <a:p>
            <a:endParaRPr lang="en-US" sz="1600" dirty="0">
              <a:solidFill>
                <a:srgbClr val="2FFF12"/>
              </a:solidFill>
              <a:effectLst/>
              <a:latin typeface="Andale Mono" panose="020B0509000000000004" pitchFamily="49" charset="0"/>
            </a:endParaRPr>
          </a:p>
        </p:txBody>
      </p:sp>
      <p:sp>
        <p:nvSpPr>
          <p:cNvPr id="4" name="TextBox 3">
            <a:extLst>
              <a:ext uri="{FF2B5EF4-FFF2-40B4-BE49-F238E27FC236}">
                <a16:creationId xmlns:a16="http://schemas.microsoft.com/office/drawing/2014/main" id="{275D3A91-318B-8D35-8140-23C9E725D372}"/>
              </a:ext>
            </a:extLst>
          </p:cNvPr>
          <p:cNvSpPr txBox="1"/>
          <p:nvPr/>
        </p:nvSpPr>
        <p:spPr>
          <a:xfrm>
            <a:off x="6896099" y="1007476"/>
            <a:ext cx="3155415" cy="369332"/>
          </a:xfrm>
          <a:prstGeom prst="rect">
            <a:avLst/>
          </a:prstGeom>
          <a:noFill/>
        </p:spPr>
        <p:txBody>
          <a:bodyPr wrap="square" rtlCol="0">
            <a:spAutoFit/>
          </a:bodyPr>
          <a:lstStyle/>
          <a:p>
            <a:r>
              <a:rPr lang="en-US" dirty="0">
                <a:solidFill>
                  <a:srgbClr val="FF9300"/>
                </a:solidFill>
              </a:rPr>
              <a:t>full text of a permissive license</a:t>
            </a:r>
          </a:p>
        </p:txBody>
      </p:sp>
      <p:sp>
        <p:nvSpPr>
          <p:cNvPr id="8" name="TextBox 7">
            <a:extLst>
              <a:ext uri="{FF2B5EF4-FFF2-40B4-BE49-F238E27FC236}">
                <a16:creationId xmlns:a16="http://schemas.microsoft.com/office/drawing/2014/main" id="{0D6A22E7-B568-88D9-6C94-80CADADB987A}"/>
              </a:ext>
            </a:extLst>
          </p:cNvPr>
          <p:cNvSpPr txBox="1"/>
          <p:nvPr/>
        </p:nvSpPr>
        <p:spPr>
          <a:xfrm>
            <a:off x="6400799" y="3811944"/>
            <a:ext cx="3650715" cy="369332"/>
          </a:xfrm>
          <a:prstGeom prst="rect">
            <a:avLst/>
          </a:prstGeom>
          <a:noFill/>
        </p:spPr>
        <p:txBody>
          <a:bodyPr wrap="square" rtlCol="0">
            <a:spAutoFit/>
          </a:bodyPr>
          <a:lstStyle/>
          <a:p>
            <a:r>
              <a:rPr lang="en-US" dirty="0">
                <a:solidFill>
                  <a:srgbClr val="FF9300"/>
                </a:solidFill>
              </a:rPr>
              <a:t>identification of copyright owner</a:t>
            </a:r>
          </a:p>
        </p:txBody>
      </p:sp>
      <p:cxnSp>
        <p:nvCxnSpPr>
          <p:cNvPr id="10" name="Straight Arrow Connector 9">
            <a:extLst>
              <a:ext uri="{FF2B5EF4-FFF2-40B4-BE49-F238E27FC236}">
                <a16:creationId xmlns:a16="http://schemas.microsoft.com/office/drawing/2014/main" id="{C5AA1F7B-B1CD-F1AC-2F91-2DF9BF9900F7}"/>
              </a:ext>
            </a:extLst>
          </p:cNvPr>
          <p:cNvCxnSpPr>
            <a:cxnSpLocks/>
            <a:stCxn id="4" idx="1"/>
          </p:cNvCxnSpPr>
          <p:nvPr/>
        </p:nvCxnSpPr>
        <p:spPr>
          <a:xfrm flipH="1">
            <a:off x="6718299" y="1192142"/>
            <a:ext cx="177800" cy="184666"/>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7D036CF-82D5-470C-8C9F-345CC48D44DC}"/>
              </a:ext>
            </a:extLst>
          </p:cNvPr>
          <p:cNvCxnSpPr>
            <a:cxnSpLocks/>
            <a:stCxn id="8" idx="1"/>
          </p:cNvCxnSpPr>
          <p:nvPr/>
        </p:nvCxnSpPr>
        <p:spPr>
          <a:xfrm flipH="1">
            <a:off x="5854700" y="3996610"/>
            <a:ext cx="546099" cy="159167"/>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3809062-2EA0-3A53-E21E-6A38D1D83556}"/>
              </a:ext>
            </a:extLst>
          </p:cNvPr>
          <p:cNvSpPr txBox="1"/>
          <p:nvPr/>
        </p:nvSpPr>
        <p:spPr>
          <a:xfrm>
            <a:off x="5454651" y="5626418"/>
            <a:ext cx="4565114" cy="369332"/>
          </a:xfrm>
          <a:prstGeom prst="rect">
            <a:avLst/>
          </a:prstGeom>
          <a:noFill/>
        </p:spPr>
        <p:txBody>
          <a:bodyPr wrap="square" rtlCol="0">
            <a:spAutoFit/>
          </a:bodyPr>
          <a:lstStyle/>
          <a:p>
            <a:r>
              <a:rPr lang="en-US" dirty="0">
                <a:solidFill>
                  <a:srgbClr val="FF9300"/>
                </a:solidFill>
              </a:rPr>
              <a:t>name of license in build configuration</a:t>
            </a:r>
          </a:p>
        </p:txBody>
      </p:sp>
      <p:cxnSp>
        <p:nvCxnSpPr>
          <p:cNvPr id="21" name="Straight Arrow Connector 20">
            <a:extLst>
              <a:ext uri="{FF2B5EF4-FFF2-40B4-BE49-F238E27FC236}">
                <a16:creationId xmlns:a16="http://schemas.microsoft.com/office/drawing/2014/main" id="{0AA4F3C8-6683-E5F1-C396-F740A17521E3}"/>
              </a:ext>
            </a:extLst>
          </p:cNvPr>
          <p:cNvCxnSpPr>
            <a:cxnSpLocks/>
            <a:stCxn id="20" idx="1"/>
          </p:cNvCxnSpPr>
          <p:nvPr/>
        </p:nvCxnSpPr>
        <p:spPr>
          <a:xfrm flipH="1">
            <a:off x="4502151" y="5811084"/>
            <a:ext cx="952500" cy="0"/>
          </a:xfrm>
          <a:prstGeom prst="straightConnector1">
            <a:avLst/>
          </a:prstGeom>
          <a:ln w="254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6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 2013 - 2022</Template>
  <TotalTime>8949</TotalTime>
  <Words>2862</Words>
  <Application>Microsoft Macintosh PowerPoint</Application>
  <PresentationFormat>Custom</PresentationFormat>
  <Paragraphs>494</Paragraphs>
  <Slides>35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Andale Mono</vt:lpstr>
      <vt:lpstr>Arial</vt:lpstr>
      <vt:lpstr>Calibri</vt:lpstr>
      <vt:lpstr>Calibri Light</vt:lpstr>
      <vt:lpstr>Courier New</vt:lpstr>
      <vt:lpstr>inherit</vt:lpstr>
      <vt:lpstr>Raleway</vt:lpstr>
      <vt:lpstr>System Font Regular</vt:lpstr>
      <vt:lpstr>Office Theme</vt:lpstr>
      <vt:lpstr>Code Delivery, Co-Development, and the Year of Open Science @NASA</vt:lpstr>
      <vt:lpstr>Outline</vt:lpstr>
      <vt:lpstr>Outline</vt:lpstr>
      <vt:lpstr>Outline</vt:lpstr>
      <vt:lpstr>Glossary</vt:lpstr>
      <vt:lpstr>Preparing Contributions</vt:lpstr>
      <vt:lpstr>PowerPoint Presentation</vt:lpstr>
      <vt:lpstr>PowerPoint Presentation</vt:lpstr>
      <vt:lpstr>PowerPoint Presentation</vt:lpstr>
      <vt:lpstr>PowerPoint Presentation</vt:lpstr>
      <vt:lpstr>Bundling for Delivery</vt:lpstr>
      <vt:lpstr>PowerPoint Presentation</vt:lpstr>
      <vt:lpstr>PowerPoint Presentation</vt:lpstr>
      <vt:lpstr>PowerPoint Presentation</vt:lpstr>
      <vt:lpstr>PowerPoint Presentation</vt:lpstr>
      <vt:lpstr>Sharing a git Repository</vt:lpstr>
      <vt:lpstr>PowerPoint Presentation</vt:lpstr>
      <vt:lpstr>PowerPoint Presentation</vt:lpstr>
      <vt:lpstr>PowerPoint Presentation</vt:lpstr>
      <vt:lpstr>PowerPoint Presentation</vt:lpstr>
      <vt:lpstr>PowerPoint Presentation</vt:lpstr>
      <vt:lpstr>PowerPoint Presentation</vt:lpstr>
      <vt:lpstr>Collaboration on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Glossary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Delivery, Co-Development, and the Year of Open Science @NASA</dc:title>
  <dc:creator>Carroll, Ian T. (GSFC-616.0)[UNIVERSITY OF MARYLAND BALTIMORE CO]</dc:creator>
  <cp:lastModifiedBy>Carroll, Ian T. (GSFC-616.0)[UNIVERSITY OF MARYLAND BALTIMORE CO]</cp:lastModifiedBy>
  <cp:revision>225</cp:revision>
  <dcterms:created xsi:type="dcterms:W3CDTF">2023-02-01T14:21:52Z</dcterms:created>
  <dcterms:modified xsi:type="dcterms:W3CDTF">2023-03-01T15:32:05Z</dcterms:modified>
</cp:coreProperties>
</file>