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34" r:id="rId2"/>
    <p:sldId id="574" r:id="rId3"/>
    <p:sldId id="575" r:id="rId4"/>
    <p:sldId id="576" r:id="rId5"/>
    <p:sldId id="577" r:id="rId6"/>
    <p:sldId id="578" r:id="rId7"/>
    <p:sldId id="579" r:id="rId8"/>
    <p:sldId id="438" r:id="rId9"/>
    <p:sldId id="584" r:id="rId10"/>
    <p:sldId id="507" r:id="rId11"/>
    <p:sldId id="502" r:id="rId12"/>
    <p:sldId id="503" r:id="rId13"/>
    <p:sldId id="470" r:id="rId14"/>
    <p:sldId id="515" r:id="rId15"/>
    <p:sldId id="512" r:id="rId16"/>
    <p:sldId id="570" r:id="rId17"/>
    <p:sldId id="517" r:id="rId18"/>
    <p:sldId id="473" r:id="rId19"/>
    <p:sldId id="571" r:id="rId20"/>
    <p:sldId id="591" r:id="rId21"/>
    <p:sldId id="256" r:id="rId22"/>
    <p:sldId id="465" r:id="rId23"/>
    <p:sldId id="542" r:id="rId24"/>
    <p:sldId id="518" r:id="rId25"/>
    <p:sldId id="589" r:id="rId26"/>
    <p:sldId id="59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35CF5E-1D8A-B048-B426-17DA83A748B5}">
          <p14:sldIdLst>
            <p14:sldId id="434"/>
            <p14:sldId id="574"/>
            <p14:sldId id="575"/>
            <p14:sldId id="576"/>
            <p14:sldId id="577"/>
            <p14:sldId id="578"/>
            <p14:sldId id="579"/>
            <p14:sldId id="438"/>
            <p14:sldId id="584"/>
            <p14:sldId id="507"/>
            <p14:sldId id="502"/>
            <p14:sldId id="503"/>
            <p14:sldId id="470"/>
            <p14:sldId id="515"/>
            <p14:sldId id="512"/>
            <p14:sldId id="570"/>
            <p14:sldId id="517"/>
            <p14:sldId id="473"/>
            <p14:sldId id="571"/>
            <p14:sldId id="591"/>
            <p14:sldId id="256"/>
          </p14:sldIdLst>
        </p14:section>
        <p14:section name="UNUSED" id="{E33894CA-5B85-494D-A1F5-19714DEECA32}">
          <p14:sldIdLst>
            <p14:sldId id="465"/>
            <p14:sldId id="542"/>
            <p14:sldId id="518"/>
            <p14:sldId id="589"/>
            <p14:sldId id="5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FF01"/>
    <a:srgbClr val="FF9300"/>
    <a:srgbClr val="9437FF"/>
    <a:srgbClr val="00FA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54"/>
    <p:restoredTop sz="91750"/>
  </p:normalViewPr>
  <p:slideViewPr>
    <p:cSldViewPr snapToGrid="0" snapToObjects="1">
      <p:cViewPr>
        <p:scale>
          <a:sx n="110" d="100"/>
          <a:sy n="110" d="100"/>
        </p:scale>
        <p:origin x="11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95-4D4D-A0C0-70BFFC35E94E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95-4D4D-A0C0-70BFFC35E94E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95-4D4D-A0C0-70BFFC35E94E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0.5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95-4D4D-A0C0-70BFFC35E9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BD-AD4A-825E-ACDE9AFE207A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BD-AD4A-825E-ACDE9AFE207A}"/>
              </c:ext>
            </c:extLst>
          </c:dPt>
          <c:dPt>
            <c:idx val="2"/>
            <c:bubble3D val="0"/>
            <c:spPr>
              <a:solidFill>
                <a:srgbClr val="FFFF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BD-AD4A-825E-ACDE9AFE207A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0.5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BD-AD4A-825E-ACDE9AFE2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BD-AD4A-825E-ACDE9AFE207A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BD-AD4A-825E-ACDE9AFE207A}"/>
              </c:ext>
            </c:extLst>
          </c:dPt>
          <c:dPt>
            <c:idx val="2"/>
            <c:bubble3D val="0"/>
            <c:spPr>
              <a:solidFill>
                <a:srgbClr val="FFFF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BD-AD4A-825E-ACDE9AFE207A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0.5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BD-AD4A-825E-ACDE9AFE2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5BD-AD4A-825E-ACDE9AFE207A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BD-AD4A-825E-ACDE9AFE207A}"/>
              </c:ext>
            </c:extLst>
          </c:dPt>
          <c:dPt>
            <c:idx val="2"/>
            <c:bubble3D val="0"/>
            <c:spPr>
              <a:solidFill>
                <a:srgbClr val="FFFF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5BD-AD4A-825E-ACDE9AFE207A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0.5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5BD-AD4A-825E-ACDE9AFE20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4F-C644-9F07-109B78B7E317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24F-C644-9F07-109B78B7E317}"/>
              </c:ext>
            </c:extLst>
          </c:dPt>
          <c:dPt>
            <c:idx val="2"/>
            <c:bubble3D val="0"/>
            <c:spPr>
              <a:solidFill>
                <a:srgbClr val="FFFF01"/>
              </a:solidFill>
              <a:ln w="1905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4F-C644-9F07-109B78B7E317}"/>
              </c:ext>
            </c:extLst>
          </c:dPt>
          <c:val>
            <c:numRef>
              <c:f>Sheet1!$A$1:$A$3</c:f>
              <c:numCache>
                <c:formatCode>General</c:formatCode>
                <c:ptCount val="3"/>
                <c:pt idx="0">
                  <c:v>0.5</c:v>
                </c:pt>
                <c:pt idx="1">
                  <c:v>0.25</c:v>
                </c:pt>
                <c:pt idx="2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24F-C644-9F07-109B78B7E3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626C1-79D6-3A40-8507-CEBF7E9E2DBE}" type="datetimeFigureOut">
              <a:rPr lang="en-US" smtClean="0"/>
              <a:t>6/17/22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EFC36-7C7C-E643-87E3-1AC675E8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3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0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26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7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89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5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9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44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CD589-D19F-C849-9363-FECDD03914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31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7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EFC36-7C7C-E643-87E3-1AC675E862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5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55D80-73E9-C045-8E6A-7A93BD8AE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0DFBA-3981-1142-8BAB-68E8DB8F6C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0B91-EB51-BB4C-A01E-1B02D38A2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26850-F45B-9144-A1C5-F5F30111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46C41-C85C-3246-8406-32CEA86D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8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6A9F-789D-9641-9B5D-B125C8BD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610873-3DBD-A444-BC63-63328E922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05D40-D35E-5141-B3D6-422D4FAB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8E998-E74E-CA4B-9C3E-A4AFB3AF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CE79-5198-D542-9EF3-314B8D9C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3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8DF92-D098-264E-8884-DDB87BE89C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DB877-8707-8942-B094-38D691A2D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463E5-927D-704C-B9F3-1EE31DFAE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FA639-AA9D-B34C-926F-8383F8DB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5239D-0D1A-4F4E-B523-A86A0406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E2BA4-EE78-764E-8307-ADFCDEB2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1A30A-A00A-7842-BD98-5D0FC4601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8D1E2-65A8-8340-A2C5-07D7DB47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C3731-A44C-B549-9791-8CC93D01A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3394F-969A-7A41-9A99-51ACA5D4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1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CA15-B685-7649-BDB4-04C738CDA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52BB-1312-9041-8146-049457945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7488E-2B4D-924D-8093-E9AED64B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C954F-23C9-C549-AAE9-78E9F49AC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9EFA4-6991-BC4F-9D45-0707D4E3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0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C886B-1847-E244-89AF-BDA0AFEB1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1F63E-89A7-F940-847B-A8F9E6798B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BB5A83-0BAE-F44B-8BFA-9C32091D1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08AF0-7129-8643-8743-94045F495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6E5441-E23E-C443-9ADE-1F0AEACF1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ACC57-029C-AD49-BAB7-DC47E5F17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3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79ED9-FF2B-D94E-A65E-F02C2984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F1E42C-19A4-584A-BAC8-55957E910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768291-45B2-EF41-BDB6-BE239A6BB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F6270E-BC4D-8741-981E-ADE4001D7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B4E4-2B67-9C4B-A098-D45FB1B94B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A6E9F-AD7A-8146-ADE9-2D72912A7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DA933C-27E4-8546-A391-4D674F9C3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2B1E9-E0C8-054C-8E50-AFF67921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14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989E-EEDB-404F-A117-4407C2B4C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8D6540-97D9-DC40-816A-C2A87F879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043DB-436D-744C-96C5-5EC6EAA0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DB9E6-28A5-004D-A49F-6C24940D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2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F7ABF1-832B-FE47-A964-4A676CDE6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0CCC5-689F-3B4A-8AD0-6B451044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3CCF5-697A-F749-BF82-53716DCC4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19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B4D5-21EE-9347-A929-0201C3A0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0627F-E622-3D43-861B-2D500281D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0BEBA-63D3-1140-ACF7-3A141E049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AFAC6-67E3-894F-90C3-9C3F0BA2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B9642-941F-954B-8EDE-160BFC69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97EBEB-EC9F-AC46-B8DA-938C4096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7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AFEC1-7EFE-B848-B596-8AE953FC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C5270-6AE9-0F4D-914D-36C7B9CC4E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9AFC8-41A8-7748-A502-DA8E87D74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80B2CA-B510-3945-9770-75C72942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BED28-EBD1-EC4D-95C8-D43FDA7FF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E7FFD-5277-444C-B6B8-09277B63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00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D04DB5-8141-524A-8F80-5EBF09913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8E89F-F492-5144-9C7D-D09DB2707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E9FDD-7179-6641-B20A-828B3414D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BCFF0-1B1F-1E40-A8D9-67A11EEBBEAB}" type="datetimeFigureOut">
              <a:rPr lang="en-US" smtClean="0"/>
              <a:t>6/17/22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D8D4-0650-A04A-B7BC-1562F8250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A0E69-4CDE-3548-8B5D-BA581CFC8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5B2A-A923-BA47-8407-7166B805B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5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tiff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10" Type="http://schemas.openxmlformats.org/officeDocument/2006/relationships/image" Target="../media/image8.png"/><Relationship Id="rId4" Type="http://schemas.openxmlformats.org/officeDocument/2006/relationships/image" Target="../media/image12.tiff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00000" b="-2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A961-7E22-AC4C-AB2B-75D43E3E9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42619"/>
            <a:ext cx="12192000" cy="157220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What’s in a phytoplankton pigment? Integrating DNA sequencing and pigment observations to find 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A2170-E5EB-924C-AD13-301ABE0788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2723" y="3902297"/>
            <a:ext cx="12204723" cy="229896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Dylan Catlett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dylan.catlett@whoi.edu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Siegel PACE Team</a:t>
            </a:r>
          </a:p>
          <a:p>
            <a:r>
              <a:rPr lang="en-US" sz="2800" dirty="0">
                <a:solidFill>
                  <a:schemeClr val="bg1"/>
                </a:solidFill>
              </a:rPr>
              <a:t>Contributions from: Dave Siegel, Debora Iglesias-Rodriguez, Paul Matson, Emma Wear, Craig Carlson, Tom </a:t>
            </a:r>
            <a:r>
              <a:rPr lang="en-US" sz="2800" dirty="0" err="1">
                <a:solidFill>
                  <a:schemeClr val="bg1"/>
                </a:solidFill>
              </a:rPr>
              <a:t>Lankiewicz</a:t>
            </a:r>
            <a:r>
              <a:rPr lang="en-US" sz="2800" dirty="0">
                <a:solidFill>
                  <a:schemeClr val="bg1"/>
                </a:solidFill>
              </a:rPr>
              <a:t>, Kevin Son, Connie Liang, Lizzy Wilbanks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6F074-EF35-684F-9A66-690A858BDE92}"/>
              </a:ext>
            </a:extLst>
          </p:cNvPr>
          <p:cNvSpPr txBox="1"/>
          <p:nvPr/>
        </p:nvSpPr>
        <p:spPr>
          <a:xfrm>
            <a:off x="-31011" y="6534388"/>
            <a:ext cx="2659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*NASA Ocean Color Image Gallery</a:t>
            </a:r>
          </a:p>
        </p:txBody>
      </p:sp>
    </p:spTree>
    <p:extLst>
      <p:ext uri="{BB962C8B-B14F-4D97-AF65-F5344CB8AC3E}">
        <p14:creationId xmlns:p14="http://schemas.microsoft.com/office/powerpoint/2010/main" val="2553263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FF92-28A7-8144-A9EE-AC7A7B09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98" y="22369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Integrating DNA meta-barcoding and HPLC pigment observations to assess PCC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1A2AF-CDB5-8C4D-B96C-45C6B3E8694E}"/>
              </a:ext>
            </a:extLst>
          </p:cNvPr>
          <p:cNvSpPr txBox="1"/>
          <p:nvPr/>
        </p:nvSpPr>
        <p:spPr>
          <a:xfrm>
            <a:off x="3675862" y="1842261"/>
            <a:ext cx="11396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3200" dirty="0">
                <a:ln w="0">
                  <a:solidFill>
                    <a:schemeClr val="tx1"/>
                  </a:solidFill>
                </a:ln>
                <a:solidFill>
                  <a:srgbClr val="FFFF01"/>
                </a:solidFill>
              </a:rPr>
              <a:t>AAAT</a:t>
            </a:r>
          </a:p>
          <a:p>
            <a:r>
              <a:rPr lang="en-US" sz="3200" dirty="0">
                <a:solidFill>
                  <a:srgbClr val="00B050"/>
                </a:solidFill>
              </a:rPr>
              <a:t>GCGC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DD275B-43D1-AC41-8A2E-A579F5BF0C27}"/>
              </a:ext>
            </a:extLst>
          </p:cNvPr>
          <p:cNvGraphicFramePr>
            <a:graphicFrameLocks/>
          </p:cNvGraphicFramePr>
          <p:nvPr/>
        </p:nvGraphicFramePr>
        <p:xfrm>
          <a:off x="4277856" y="2064933"/>
          <a:ext cx="2483380" cy="156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id="{506AF22F-7869-3A47-B2EB-56034892F4D0}"/>
              </a:ext>
            </a:extLst>
          </p:cNvPr>
          <p:cNvGrpSpPr/>
          <p:nvPr/>
        </p:nvGrpSpPr>
        <p:grpSpPr>
          <a:xfrm rot="1920000">
            <a:off x="1584398" y="3946047"/>
            <a:ext cx="167640" cy="806768"/>
            <a:chOff x="5928360" y="1981200"/>
            <a:chExt cx="167640" cy="806768"/>
          </a:xfrm>
        </p:grpSpPr>
        <p:sp>
          <p:nvSpPr>
            <p:cNvPr id="52" name="Donut 51">
              <a:extLst>
                <a:ext uri="{FF2B5EF4-FFF2-40B4-BE49-F238E27FC236}">
                  <a16:creationId xmlns:a16="http://schemas.microsoft.com/office/drawing/2014/main" id="{1B2E0817-1872-0E4D-9282-48AF1EB1B797}"/>
                </a:ext>
              </a:extLst>
            </p:cNvPr>
            <p:cNvSpPr/>
            <p:nvPr/>
          </p:nvSpPr>
          <p:spPr>
            <a:xfrm>
              <a:off x="5928360" y="1981200"/>
              <a:ext cx="167640" cy="806768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F26DD6D-795C-E74A-B5B5-F04C9CE88794}"/>
                </a:ext>
              </a:extLst>
            </p:cNvPr>
            <p:cNvSpPr/>
            <p:nvPr/>
          </p:nvSpPr>
          <p:spPr>
            <a:xfrm>
              <a:off x="5989320" y="211836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9B28A61-BC8A-DE40-826D-17B347385A55}"/>
                </a:ext>
              </a:extLst>
            </p:cNvPr>
            <p:cNvSpPr/>
            <p:nvPr/>
          </p:nvSpPr>
          <p:spPr>
            <a:xfrm>
              <a:off x="5989320" y="245364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9BD6756-A6F4-814F-B533-A946C176C5EA}"/>
              </a:ext>
            </a:extLst>
          </p:cNvPr>
          <p:cNvGrpSpPr/>
          <p:nvPr/>
        </p:nvGrpSpPr>
        <p:grpSpPr>
          <a:xfrm>
            <a:off x="2132508" y="4176362"/>
            <a:ext cx="694960" cy="560116"/>
            <a:chOff x="10497743" y="4358874"/>
            <a:chExt cx="694960" cy="560116"/>
          </a:xfrm>
        </p:grpSpPr>
        <p:sp>
          <p:nvSpPr>
            <p:cNvPr id="56" name="Teardrop 55">
              <a:extLst>
                <a:ext uri="{FF2B5EF4-FFF2-40B4-BE49-F238E27FC236}">
                  <a16:creationId xmlns:a16="http://schemas.microsoft.com/office/drawing/2014/main" id="{49A9799F-0B20-0649-8C62-464B8FBE1BFB}"/>
                </a:ext>
              </a:extLst>
            </p:cNvPr>
            <p:cNvSpPr/>
            <p:nvPr/>
          </p:nvSpPr>
          <p:spPr>
            <a:xfrm rot="11067212">
              <a:off x="10929587" y="4358874"/>
              <a:ext cx="263116" cy="463595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ardrop 56">
              <a:extLst>
                <a:ext uri="{FF2B5EF4-FFF2-40B4-BE49-F238E27FC236}">
                  <a16:creationId xmlns:a16="http://schemas.microsoft.com/office/drawing/2014/main" id="{D60AD8BB-881C-6F45-BFE6-E7C227E2F114}"/>
                </a:ext>
              </a:extLst>
            </p:cNvPr>
            <p:cNvSpPr/>
            <p:nvPr/>
          </p:nvSpPr>
          <p:spPr>
            <a:xfrm rot="4351202" flipV="1">
              <a:off x="10819439" y="4318757"/>
              <a:ext cx="311243" cy="391910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7C1356C-E2A6-B24E-98AD-9043CA9CEC00}"/>
                </a:ext>
              </a:extLst>
            </p:cNvPr>
            <p:cNvSpPr/>
            <p:nvPr/>
          </p:nvSpPr>
          <p:spPr>
            <a:xfrm rot="20710585">
              <a:off x="10884731" y="4363408"/>
              <a:ext cx="258494" cy="364958"/>
            </a:xfrm>
            <a:custGeom>
              <a:avLst/>
              <a:gdLst>
                <a:gd name="connsiteX0" fmla="*/ 0 w 472440"/>
                <a:gd name="connsiteY0" fmla="*/ 0 h 563880"/>
                <a:gd name="connsiteX1" fmla="*/ 182880 w 472440"/>
                <a:gd name="connsiteY1" fmla="*/ 350520 h 563880"/>
                <a:gd name="connsiteX2" fmla="*/ 472440 w 472440"/>
                <a:gd name="connsiteY2" fmla="*/ 56388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440" h="563880">
                  <a:moveTo>
                    <a:pt x="0" y="0"/>
                  </a:moveTo>
                  <a:cubicBezTo>
                    <a:pt x="52070" y="128270"/>
                    <a:pt x="104140" y="256540"/>
                    <a:pt x="182880" y="350520"/>
                  </a:cubicBezTo>
                  <a:cubicBezTo>
                    <a:pt x="261620" y="444500"/>
                    <a:pt x="421640" y="528320"/>
                    <a:pt x="472440" y="5638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7BB1366-E424-D349-BF3F-CA6D42C2D470}"/>
                </a:ext>
              </a:extLst>
            </p:cNvPr>
            <p:cNvSpPr/>
            <p:nvPr/>
          </p:nvSpPr>
          <p:spPr>
            <a:xfrm rot="20710585">
              <a:off x="10497743" y="4741118"/>
              <a:ext cx="466957" cy="177872"/>
            </a:xfrm>
            <a:custGeom>
              <a:avLst/>
              <a:gdLst>
                <a:gd name="connsiteX0" fmla="*/ 853440 w 853440"/>
                <a:gd name="connsiteY0" fmla="*/ 0 h 274822"/>
                <a:gd name="connsiteX1" fmla="*/ 579120 w 853440"/>
                <a:gd name="connsiteY1" fmla="*/ 106680 h 274822"/>
                <a:gd name="connsiteX2" fmla="*/ 335280 w 853440"/>
                <a:gd name="connsiteY2" fmla="*/ 76200 h 274822"/>
                <a:gd name="connsiteX3" fmla="*/ 274320 w 853440"/>
                <a:gd name="connsiteY3" fmla="*/ 274320 h 274822"/>
                <a:gd name="connsiteX4" fmla="*/ 0 w 853440"/>
                <a:gd name="connsiteY4" fmla="*/ 137160 h 274822"/>
                <a:gd name="connsiteX5" fmla="*/ 0 w 853440"/>
                <a:gd name="connsiteY5" fmla="*/ 137160 h 27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40" h="274822">
                  <a:moveTo>
                    <a:pt x="853440" y="0"/>
                  </a:moveTo>
                  <a:cubicBezTo>
                    <a:pt x="759460" y="46990"/>
                    <a:pt x="665480" y="93980"/>
                    <a:pt x="579120" y="106680"/>
                  </a:cubicBezTo>
                  <a:cubicBezTo>
                    <a:pt x="492760" y="119380"/>
                    <a:pt x="386080" y="48260"/>
                    <a:pt x="335280" y="76200"/>
                  </a:cubicBezTo>
                  <a:cubicBezTo>
                    <a:pt x="284480" y="104140"/>
                    <a:pt x="330200" y="264160"/>
                    <a:pt x="274320" y="274320"/>
                  </a:cubicBezTo>
                  <a:cubicBezTo>
                    <a:pt x="218440" y="284480"/>
                    <a:pt x="0" y="137160"/>
                    <a:pt x="0" y="137160"/>
                  </a:cubicBezTo>
                  <a:lnTo>
                    <a:pt x="0" y="13716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690F3E9-4AFD-ED47-B2A7-101FD98F7285}"/>
              </a:ext>
            </a:extLst>
          </p:cNvPr>
          <p:cNvGrpSpPr/>
          <p:nvPr/>
        </p:nvGrpSpPr>
        <p:grpSpPr>
          <a:xfrm rot="3145619">
            <a:off x="2141703" y="3315901"/>
            <a:ext cx="694960" cy="560116"/>
            <a:chOff x="10497743" y="4358874"/>
            <a:chExt cx="694960" cy="560116"/>
          </a:xfrm>
        </p:grpSpPr>
        <p:sp>
          <p:nvSpPr>
            <p:cNvPr id="61" name="Teardrop 60">
              <a:extLst>
                <a:ext uri="{FF2B5EF4-FFF2-40B4-BE49-F238E27FC236}">
                  <a16:creationId xmlns:a16="http://schemas.microsoft.com/office/drawing/2014/main" id="{4C899808-F98A-AF46-93C9-14DEFA317CD1}"/>
                </a:ext>
              </a:extLst>
            </p:cNvPr>
            <p:cNvSpPr/>
            <p:nvPr/>
          </p:nvSpPr>
          <p:spPr>
            <a:xfrm rot="11067212">
              <a:off x="10929587" y="4358874"/>
              <a:ext cx="263116" cy="463595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ardrop 61">
              <a:extLst>
                <a:ext uri="{FF2B5EF4-FFF2-40B4-BE49-F238E27FC236}">
                  <a16:creationId xmlns:a16="http://schemas.microsoft.com/office/drawing/2014/main" id="{7E6522BA-45D2-1042-AD1E-CE430062AF80}"/>
                </a:ext>
              </a:extLst>
            </p:cNvPr>
            <p:cNvSpPr/>
            <p:nvPr/>
          </p:nvSpPr>
          <p:spPr>
            <a:xfrm rot="4351202" flipV="1">
              <a:off x="10819439" y="4318757"/>
              <a:ext cx="311243" cy="391910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A3FC088-BF16-C743-BEFD-423CEC1B4597}"/>
                </a:ext>
              </a:extLst>
            </p:cNvPr>
            <p:cNvSpPr/>
            <p:nvPr/>
          </p:nvSpPr>
          <p:spPr>
            <a:xfrm rot="20710585">
              <a:off x="10884731" y="4363408"/>
              <a:ext cx="258494" cy="364958"/>
            </a:xfrm>
            <a:custGeom>
              <a:avLst/>
              <a:gdLst>
                <a:gd name="connsiteX0" fmla="*/ 0 w 472440"/>
                <a:gd name="connsiteY0" fmla="*/ 0 h 563880"/>
                <a:gd name="connsiteX1" fmla="*/ 182880 w 472440"/>
                <a:gd name="connsiteY1" fmla="*/ 350520 h 563880"/>
                <a:gd name="connsiteX2" fmla="*/ 472440 w 472440"/>
                <a:gd name="connsiteY2" fmla="*/ 56388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440" h="563880">
                  <a:moveTo>
                    <a:pt x="0" y="0"/>
                  </a:moveTo>
                  <a:cubicBezTo>
                    <a:pt x="52070" y="128270"/>
                    <a:pt x="104140" y="256540"/>
                    <a:pt x="182880" y="350520"/>
                  </a:cubicBezTo>
                  <a:cubicBezTo>
                    <a:pt x="261620" y="444500"/>
                    <a:pt x="421640" y="528320"/>
                    <a:pt x="472440" y="5638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FB7DDD12-ECFE-DF4E-AF20-E276198495EA}"/>
                </a:ext>
              </a:extLst>
            </p:cNvPr>
            <p:cNvSpPr/>
            <p:nvPr/>
          </p:nvSpPr>
          <p:spPr>
            <a:xfrm rot="20710585">
              <a:off x="10497743" y="4741118"/>
              <a:ext cx="466957" cy="177872"/>
            </a:xfrm>
            <a:custGeom>
              <a:avLst/>
              <a:gdLst>
                <a:gd name="connsiteX0" fmla="*/ 853440 w 853440"/>
                <a:gd name="connsiteY0" fmla="*/ 0 h 274822"/>
                <a:gd name="connsiteX1" fmla="*/ 579120 w 853440"/>
                <a:gd name="connsiteY1" fmla="*/ 106680 h 274822"/>
                <a:gd name="connsiteX2" fmla="*/ 335280 w 853440"/>
                <a:gd name="connsiteY2" fmla="*/ 76200 h 274822"/>
                <a:gd name="connsiteX3" fmla="*/ 274320 w 853440"/>
                <a:gd name="connsiteY3" fmla="*/ 274320 h 274822"/>
                <a:gd name="connsiteX4" fmla="*/ 0 w 853440"/>
                <a:gd name="connsiteY4" fmla="*/ 137160 h 274822"/>
                <a:gd name="connsiteX5" fmla="*/ 0 w 853440"/>
                <a:gd name="connsiteY5" fmla="*/ 137160 h 27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40" h="274822">
                  <a:moveTo>
                    <a:pt x="853440" y="0"/>
                  </a:moveTo>
                  <a:cubicBezTo>
                    <a:pt x="759460" y="46990"/>
                    <a:pt x="665480" y="93980"/>
                    <a:pt x="579120" y="106680"/>
                  </a:cubicBezTo>
                  <a:cubicBezTo>
                    <a:pt x="492760" y="119380"/>
                    <a:pt x="386080" y="48260"/>
                    <a:pt x="335280" y="76200"/>
                  </a:cubicBezTo>
                  <a:cubicBezTo>
                    <a:pt x="284480" y="104140"/>
                    <a:pt x="330200" y="264160"/>
                    <a:pt x="274320" y="274320"/>
                  </a:cubicBezTo>
                  <a:cubicBezTo>
                    <a:pt x="218440" y="284480"/>
                    <a:pt x="0" y="137160"/>
                    <a:pt x="0" y="137160"/>
                  </a:cubicBezTo>
                  <a:lnTo>
                    <a:pt x="0" y="13716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5BF5470-5882-0748-92F5-271876D75C9A}"/>
              </a:ext>
            </a:extLst>
          </p:cNvPr>
          <p:cNvGrpSpPr/>
          <p:nvPr/>
        </p:nvGrpSpPr>
        <p:grpSpPr>
          <a:xfrm>
            <a:off x="1320672" y="3304563"/>
            <a:ext cx="674740" cy="670955"/>
            <a:chOff x="10448975" y="1287037"/>
            <a:chExt cx="674740" cy="670955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96BBBD-FDCF-2A4C-85AC-4085F12BBB33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B8E0E74-1798-1E45-AD0C-81AEA07F2B65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ight Arrow 67">
            <a:extLst>
              <a:ext uri="{FF2B5EF4-FFF2-40B4-BE49-F238E27FC236}">
                <a16:creationId xmlns:a16="http://schemas.microsoft.com/office/drawing/2014/main" id="{3CD5C6FA-B8E4-184D-B047-085F5F3CFB07}"/>
              </a:ext>
            </a:extLst>
          </p:cNvPr>
          <p:cNvSpPr/>
          <p:nvPr/>
        </p:nvSpPr>
        <p:spPr>
          <a:xfrm rot="19349093">
            <a:off x="2782539" y="2853666"/>
            <a:ext cx="92011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3D1ABA-134F-EA4F-910C-1869B4AD7D16}"/>
              </a:ext>
            </a:extLst>
          </p:cNvPr>
          <p:cNvGrpSpPr/>
          <p:nvPr/>
        </p:nvGrpSpPr>
        <p:grpSpPr>
          <a:xfrm>
            <a:off x="3852324" y="4725741"/>
            <a:ext cx="1892476" cy="1348386"/>
            <a:chOff x="9314740" y="4444775"/>
            <a:chExt cx="1892476" cy="134838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26B0386-2030-F246-8C17-66B6F137FDEC}"/>
                </a:ext>
              </a:extLst>
            </p:cNvPr>
            <p:cNvCxnSpPr/>
            <p:nvPr/>
          </p:nvCxnSpPr>
          <p:spPr>
            <a:xfrm>
              <a:off x="9855436" y="4444775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E920457-8408-A04C-9AFB-39F6100296C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30560" y="5090326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F732AB-C551-3148-924D-BB0753A98F9B}"/>
                </a:ext>
              </a:extLst>
            </p:cNvPr>
            <p:cNvSpPr/>
            <p:nvPr/>
          </p:nvSpPr>
          <p:spPr>
            <a:xfrm>
              <a:off x="10042452" y="5098580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C7B450C-DF5D-A84D-8697-3E76800C2654}"/>
                </a:ext>
              </a:extLst>
            </p:cNvPr>
            <p:cNvSpPr/>
            <p:nvPr/>
          </p:nvSpPr>
          <p:spPr>
            <a:xfrm>
              <a:off x="10419359" y="4463418"/>
              <a:ext cx="223935" cy="129844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B946A66-2AEF-3C49-BB89-DECAC7B92051}"/>
                </a:ext>
              </a:extLst>
            </p:cNvPr>
            <p:cNvSpPr/>
            <p:nvPr/>
          </p:nvSpPr>
          <p:spPr>
            <a:xfrm>
              <a:off x="10835399" y="5102764"/>
              <a:ext cx="223935" cy="6492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82B22B-D44E-9549-B3CA-1DAE18BC218B}"/>
                </a:ext>
              </a:extLst>
            </p:cNvPr>
            <p:cNvSpPr txBox="1"/>
            <p:nvPr/>
          </p:nvSpPr>
          <p:spPr>
            <a:xfrm rot="16200000">
              <a:off x="9114204" y="4850813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80" name="Right Arrow 79">
            <a:extLst>
              <a:ext uri="{FF2B5EF4-FFF2-40B4-BE49-F238E27FC236}">
                <a16:creationId xmlns:a16="http://schemas.microsoft.com/office/drawing/2014/main" id="{D454CE73-11D6-F646-B272-4072889B6353}"/>
              </a:ext>
            </a:extLst>
          </p:cNvPr>
          <p:cNvSpPr/>
          <p:nvPr/>
        </p:nvSpPr>
        <p:spPr>
          <a:xfrm rot="2250907" flipV="1">
            <a:off x="2781061" y="4604548"/>
            <a:ext cx="92011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24F391-89E7-0047-A042-17C9441C27EA}"/>
              </a:ext>
            </a:extLst>
          </p:cNvPr>
          <p:cNvSpPr txBox="1"/>
          <p:nvPr/>
        </p:nvSpPr>
        <p:spPr>
          <a:xfrm rot="19227519">
            <a:off x="1845253" y="2414930"/>
            <a:ext cx="167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DNA </a:t>
            </a:r>
          </a:p>
          <a:p>
            <a:pPr algn="ctr"/>
            <a:r>
              <a:rPr lang="en-US" dirty="0"/>
              <a:t>meta-barcoding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9EEFE7-F22F-E344-BB6D-C9BE39840EB3}"/>
              </a:ext>
            </a:extLst>
          </p:cNvPr>
          <p:cNvSpPr txBox="1"/>
          <p:nvPr/>
        </p:nvSpPr>
        <p:spPr>
          <a:xfrm rot="2143246">
            <a:off x="2081529" y="5289011"/>
            <a:ext cx="167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HPLC pigments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C867F-EC87-8041-9F97-63A538B2E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052" y="1448064"/>
            <a:ext cx="2356934" cy="227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C4EBC-0990-FA4F-8B04-9785A6F1C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549" y="4455210"/>
            <a:ext cx="2899940" cy="18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2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D422576-A593-AA4C-AA18-824C7FA4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52" y="1872509"/>
            <a:ext cx="2899940" cy="1814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DFF92-28A7-8144-A9EE-AC7A7B09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98" y="22369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Integrating DNA meta-barcoding and HPLC pigment observations to assess PCC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DD275B-43D1-AC41-8A2E-A579F5BF0C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586545"/>
              </p:ext>
            </p:extLst>
          </p:nvPr>
        </p:nvGraphicFramePr>
        <p:xfrm>
          <a:off x="4277856" y="2064933"/>
          <a:ext cx="2483380" cy="156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3EC682-B9CE-8E4E-82B4-B1EE3383ABE4}"/>
              </a:ext>
            </a:extLst>
          </p:cNvPr>
          <p:cNvSpPr txBox="1"/>
          <p:nvPr/>
        </p:nvSpPr>
        <p:spPr>
          <a:xfrm>
            <a:off x="6180782" y="2433150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 POC* = 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6AF22F-7869-3A47-B2EB-56034892F4D0}"/>
              </a:ext>
            </a:extLst>
          </p:cNvPr>
          <p:cNvGrpSpPr/>
          <p:nvPr/>
        </p:nvGrpSpPr>
        <p:grpSpPr>
          <a:xfrm rot="1920000">
            <a:off x="1584398" y="3946047"/>
            <a:ext cx="167640" cy="806768"/>
            <a:chOff x="5928360" y="1981200"/>
            <a:chExt cx="167640" cy="806768"/>
          </a:xfrm>
        </p:grpSpPr>
        <p:sp>
          <p:nvSpPr>
            <p:cNvPr id="52" name="Donut 51">
              <a:extLst>
                <a:ext uri="{FF2B5EF4-FFF2-40B4-BE49-F238E27FC236}">
                  <a16:creationId xmlns:a16="http://schemas.microsoft.com/office/drawing/2014/main" id="{1B2E0817-1872-0E4D-9282-48AF1EB1B797}"/>
                </a:ext>
              </a:extLst>
            </p:cNvPr>
            <p:cNvSpPr/>
            <p:nvPr/>
          </p:nvSpPr>
          <p:spPr>
            <a:xfrm>
              <a:off x="5928360" y="1981200"/>
              <a:ext cx="167640" cy="806768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F26DD6D-795C-E74A-B5B5-F04C9CE88794}"/>
                </a:ext>
              </a:extLst>
            </p:cNvPr>
            <p:cNvSpPr/>
            <p:nvPr/>
          </p:nvSpPr>
          <p:spPr>
            <a:xfrm>
              <a:off x="5989320" y="211836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9B28A61-BC8A-DE40-826D-17B347385A55}"/>
                </a:ext>
              </a:extLst>
            </p:cNvPr>
            <p:cNvSpPr/>
            <p:nvPr/>
          </p:nvSpPr>
          <p:spPr>
            <a:xfrm>
              <a:off x="5989320" y="245364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9BD6756-A6F4-814F-B533-A946C176C5EA}"/>
              </a:ext>
            </a:extLst>
          </p:cNvPr>
          <p:cNvGrpSpPr/>
          <p:nvPr/>
        </p:nvGrpSpPr>
        <p:grpSpPr>
          <a:xfrm>
            <a:off x="2132508" y="4176362"/>
            <a:ext cx="694960" cy="560116"/>
            <a:chOff x="10497743" y="4358874"/>
            <a:chExt cx="694960" cy="560116"/>
          </a:xfrm>
        </p:grpSpPr>
        <p:sp>
          <p:nvSpPr>
            <p:cNvPr id="56" name="Teardrop 55">
              <a:extLst>
                <a:ext uri="{FF2B5EF4-FFF2-40B4-BE49-F238E27FC236}">
                  <a16:creationId xmlns:a16="http://schemas.microsoft.com/office/drawing/2014/main" id="{49A9799F-0B20-0649-8C62-464B8FBE1BFB}"/>
                </a:ext>
              </a:extLst>
            </p:cNvPr>
            <p:cNvSpPr/>
            <p:nvPr/>
          </p:nvSpPr>
          <p:spPr>
            <a:xfrm rot="11067212">
              <a:off x="10929587" y="4358874"/>
              <a:ext cx="263116" cy="463595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ardrop 56">
              <a:extLst>
                <a:ext uri="{FF2B5EF4-FFF2-40B4-BE49-F238E27FC236}">
                  <a16:creationId xmlns:a16="http://schemas.microsoft.com/office/drawing/2014/main" id="{D60AD8BB-881C-6F45-BFE6-E7C227E2F114}"/>
                </a:ext>
              </a:extLst>
            </p:cNvPr>
            <p:cNvSpPr/>
            <p:nvPr/>
          </p:nvSpPr>
          <p:spPr>
            <a:xfrm rot="4351202" flipV="1">
              <a:off x="10819439" y="4318757"/>
              <a:ext cx="311243" cy="391910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7C1356C-E2A6-B24E-98AD-9043CA9CEC00}"/>
                </a:ext>
              </a:extLst>
            </p:cNvPr>
            <p:cNvSpPr/>
            <p:nvPr/>
          </p:nvSpPr>
          <p:spPr>
            <a:xfrm rot="20710585">
              <a:off x="10884731" y="4363408"/>
              <a:ext cx="258494" cy="364958"/>
            </a:xfrm>
            <a:custGeom>
              <a:avLst/>
              <a:gdLst>
                <a:gd name="connsiteX0" fmla="*/ 0 w 472440"/>
                <a:gd name="connsiteY0" fmla="*/ 0 h 563880"/>
                <a:gd name="connsiteX1" fmla="*/ 182880 w 472440"/>
                <a:gd name="connsiteY1" fmla="*/ 350520 h 563880"/>
                <a:gd name="connsiteX2" fmla="*/ 472440 w 472440"/>
                <a:gd name="connsiteY2" fmla="*/ 56388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440" h="563880">
                  <a:moveTo>
                    <a:pt x="0" y="0"/>
                  </a:moveTo>
                  <a:cubicBezTo>
                    <a:pt x="52070" y="128270"/>
                    <a:pt x="104140" y="256540"/>
                    <a:pt x="182880" y="350520"/>
                  </a:cubicBezTo>
                  <a:cubicBezTo>
                    <a:pt x="261620" y="444500"/>
                    <a:pt x="421640" y="528320"/>
                    <a:pt x="472440" y="5638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7BB1366-E424-D349-BF3F-CA6D42C2D470}"/>
                </a:ext>
              </a:extLst>
            </p:cNvPr>
            <p:cNvSpPr/>
            <p:nvPr/>
          </p:nvSpPr>
          <p:spPr>
            <a:xfrm rot="20710585">
              <a:off x="10497743" y="4741118"/>
              <a:ext cx="466957" cy="177872"/>
            </a:xfrm>
            <a:custGeom>
              <a:avLst/>
              <a:gdLst>
                <a:gd name="connsiteX0" fmla="*/ 853440 w 853440"/>
                <a:gd name="connsiteY0" fmla="*/ 0 h 274822"/>
                <a:gd name="connsiteX1" fmla="*/ 579120 w 853440"/>
                <a:gd name="connsiteY1" fmla="*/ 106680 h 274822"/>
                <a:gd name="connsiteX2" fmla="*/ 335280 w 853440"/>
                <a:gd name="connsiteY2" fmla="*/ 76200 h 274822"/>
                <a:gd name="connsiteX3" fmla="*/ 274320 w 853440"/>
                <a:gd name="connsiteY3" fmla="*/ 274320 h 274822"/>
                <a:gd name="connsiteX4" fmla="*/ 0 w 853440"/>
                <a:gd name="connsiteY4" fmla="*/ 137160 h 274822"/>
                <a:gd name="connsiteX5" fmla="*/ 0 w 853440"/>
                <a:gd name="connsiteY5" fmla="*/ 137160 h 27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40" h="274822">
                  <a:moveTo>
                    <a:pt x="853440" y="0"/>
                  </a:moveTo>
                  <a:cubicBezTo>
                    <a:pt x="759460" y="46990"/>
                    <a:pt x="665480" y="93980"/>
                    <a:pt x="579120" y="106680"/>
                  </a:cubicBezTo>
                  <a:cubicBezTo>
                    <a:pt x="492760" y="119380"/>
                    <a:pt x="386080" y="48260"/>
                    <a:pt x="335280" y="76200"/>
                  </a:cubicBezTo>
                  <a:cubicBezTo>
                    <a:pt x="284480" y="104140"/>
                    <a:pt x="330200" y="264160"/>
                    <a:pt x="274320" y="274320"/>
                  </a:cubicBezTo>
                  <a:cubicBezTo>
                    <a:pt x="218440" y="284480"/>
                    <a:pt x="0" y="137160"/>
                    <a:pt x="0" y="137160"/>
                  </a:cubicBezTo>
                  <a:lnTo>
                    <a:pt x="0" y="13716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690F3E9-4AFD-ED47-B2A7-101FD98F7285}"/>
              </a:ext>
            </a:extLst>
          </p:cNvPr>
          <p:cNvGrpSpPr/>
          <p:nvPr/>
        </p:nvGrpSpPr>
        <p:grpSpPr>
          <a:xfrm rot="3145619">
            <a:off x="2141703" y="3315901"/>
            <a:ext cx="694960" cy="560116"/>
            <a:chOff x="10497743" y="4358874"/>
            <a:chExt cx="694960" cy="560116"/>
          </a:xfrm>
        </p:grpSpPr>
        <p:sp>
          <p:nvSpPr>
            <p:cNvPr id="61" name="Teardrop 60">
              <a:extLst>
                <a:ext uri="{FF2B5EF4-FFF2-40B4-BE49-F238E27FC236}">
                  <a16:creationId xmlns:a16="http://schemas.microsoft.com/office/drawing/2014/main" id="{4C899808-F98A-AF46-93C9-14DEFA317CD1}"/>
                </a:ext>
              </a:extLst>
            </p:cNvPr>
            <p:cNvSpPr/>
            <p:nvPr/>
          </p:nvSpPr>
          <p:spPr>
            <a:xfrm rot="11067212">
              <a:off x="10929587" y="4358874"/>
              <a:ext cx="263116" cy="463595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ardrop 61">
              <a:extLst>
                <a:ext uri="{FF2B5EF4-FFF2-40B4-BE49-F238E27FC236}">
                  <a16:creationId xmlns:a16="http://schemas.microsoft.com/office/drawing/2014/main" id="{7E6522BA-45D2-1042-AD1E-CE430062AF80}"/>
                </a:ext>
              </a:extLst>
            </p:cNvPr>
            <p:cNvSpPr/>
            <p:nvPr/>
          </p:nvSpPr>
          <p:spPr>
            <a:xfrm rot="4351202" flipV="1">
              <a:off x="10819439" y="4318757"/>
              <a:ext cx="311243" cy="391910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A3FC088-BF16-C743-BEFD-423CEC1B4597}"/>
                </a:ext>
              </a:extLst>
            </p:cNvPr>
            <p:cNvSpPr/>
            <p:nvPr/>
          </p:nvSpPr>
          <p:spPr>
            <a:xfrm rot="20710585">
              <a:off x="10884731" y="4363408"/>
              <a:ext cx="258494" cy="364958"/>
            </a:xfrm>
            <a:custGeom>
              <a:avLst/>
              <a:gdLst>
                <a:gd name="connsiteX0" fmla="*/ 0 w 472440"/>
                <a:gd name="connsiteY0" fmla="*/ 0 h 563880"/>
                <a:gd name="connsiteX1" fmla="*/ 182880 w 472440"/>
                <a:gd name="connsiteY1" fmla="*/ 350520 h 563880"/>
                <a:gd name="connsiteX2" fmla="*/ 472440 w 472440"/>
                <a:gd name="connsiteY2" fmla="*/ 56388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440" h="563880">
                  <a:moveTo>
                    <a:pt x="0" y="0"/>
                  </a:moveTo>
                  <a:cubicBezTo>
                    <a:pt x="52070" y="128270"/>
                    <a:pt x="104140" y="256540"/>
                    <a:pt x="182880" y="350520"/>
                  </a:cubicBezTo>
                  <a:cubicBezTo>
                    <a:pt x="261620" y="444500"/>
                    <a:pt x="421640" y="528320"/>
                    <a:pt x="472440" y="5638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FB7DDD12-ECFE-DF4E-AF20-E276198495EA}"/>
                </a:ext>
              </a:extLst>
            </p:cNvPr>
            <p:cNvSpPr/>
            <p:nvPr/>
          </p:nvSpPr>
          <p:spPr>
            <a:xfrm rot="20710585">
              <a:off x="10497743" y="4741118"/>
              <a:ext cx="466957" cy="177872"/>
            </a:xfrm>
            <a:custGeom>
              <a:avLst/>
              <a:gdLst>
                <a:gd name="connsiteX0" fmla="*/ 853440 w 853440"/>
                <a:gd name="connsiteY0" fmla="*/ 0 h 274822"/>
                <a:gd name="connsiteX1" fmla="*/ 579120 w 853440"/>
                <a:gd name="connsiteY1" fmla="*/ 106680 h 274822"/>
                <a:gd name="connsiteX2" fmla="*/ 335280 w 853440"/>
                <a:gd name="connsiteY2" fmla="*/ 76200 h 274822"/>
                <a:gd name="connsiteX3" fmla="*/ 274320 w 853440"/>
                <a:gd name="connsiteY3" fmla="*/ 274320 h 274822"/>
                <a:gd name="connsiteX4" fmla="*/ 0 w 853440"/>
                <a:gd name="connsiteY4" fmla="*/ 137160 h 274822"/>
                <a:gd name="connsiteX5" fmla="*/ 0 w 853440"/>
                <a:gd name="connsiteY5" fmla="*/ 137160 h 27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40" h="274822">
                  <a:moveTo>
                    <a:pt x="853440" y="0"/>
                  </a:moveTo>
                  <a:cubicBezTo>
                    <a:pt x="759460" y="46990"/>
                    <a:pt x="665480" y="93980"/>
                    <a:pt x="579120" y="106680"/>
                  </a:cubicBezTo>
                  <a:cubicBezTo>
                    <a:pt x="492760" y="119380"/>
                    <a:pt x="386080" y="48260"/>
                    <a:pt x="335280" y="76200"/>
                  </a:cubicBezTo>
                  <a:cubicBezTo>
                    <a:pt x="284480" y="104140"/>
                    <a:pt x="330200" y="264160"/>
                    <a:pt x="274320" y="274320"/>
                  </a:cubicBezTo>
                  <a:cubicBezTo>
                    <a:pt x="218440" y="284480"/>
                    <a:pt x="0" y="137160"/>
                    <a:pt x="0" y="137160"/>
                  </a:cubicBezTo>
                  <a:lnTo>
                    <a:pt x="0" y="13716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5BF5470-5882-0748-92F5-271876D75C9A}"/>
              </a:ext>
            </a:extLst>
          </p:cNvPr>
          <p:cNvGrpSpPr/>
          <p:nvPr/>
        </p:nvGrpSpPr>
        <p:grpSpPr>
          <a:xfrm>
            <a:off x="1320672" y="3304563"/>
            <a:ext cx="674740" cy="670955"/>
            <a:chOff x="10448975" y="1287037"/>
            <a:chExt cx="674740" cy="670955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96BBBD-FDCF-2A4C-85AC-4085F12BBB33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B8E0E74-1798-1E45-AD0C-81AEA07F2B65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ight Arrow 67">
            <a:extLst>
              <a:ext uri="{FF2B5EF4-FFF2-40B4-BE49-F238E27FC236}">
                <a16:creationId xmlns:a16="http://schemas.microsoft.com/office/drawing/2014/main" id="{3CD5C6FA-B8E4-184D-B047-085F5F3CFB07}"/>
              </a:ext>
            </a:extLst>
          </p:cNvPr>
          <p:cNvSpPr/>
          <p:nvPr/>
        </p:nvSpPr>
        <p:spPr>
          <a:xfrm rot="19349093">
            <a:off x="2782539" y="2853666"/>
            <a:ext cx="92011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3D1ABA-134F-EA4F-910C-1869B4AD7D16}"/>
              </a:ext>
            </a:extLst>
          </p:cNvPr>
          <p:cNvGrpSpPr/>
          <p:nvPr/>
        </p:nvGrpSpPr>
        <p:grpSpPr>
          <a:xfrm>
            <a:off x="3852324" y="4725741"/>
            <a:ext cx="1892476" cy="1348386"/>
            <a:chOff x="9314740" y="4444775"/>
            <a:chExt cx="1892476" cy="134838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26B0386-2030-F246-8C17-66B6F137FDEC}"/>
                </a:ext>
              </a:extLst>
            </p:cNvPr>
            <p:cNvCxnSpPr/>
            <p:nvPr/>
          </p:nvCxnSpPr>
          <p:spPr>
            <a:xfrm>
              <a:off x="9855436" y="4444775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E920457-8408-A04C-9AFB-39F6100296C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30560" y="5090326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F732AB-C551-3148-924D-BB0753A98F9B}"/>
                </a:ext>
              </a:extLst>
            </p:cNvPr>
            <p:cNvSpPr/>
            <p:nvPr/>
          </p:nvSpPr>
          <p:spPr>
            <a:xfrm>
              <a:off x="10042452" y="5098580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C7B450C-DF5D-A84D-8697-3E76800C2654}"/>
                </a:ext>
              </a:extLst>
            </p:cNvPr>
            <p:cNvSpPr/>
            <p:nvPr/>
          </p:nvSpPr>
          <p:spPr>
            <a:xfrm>
              <a:off x="10419359" y="4463418"/>
              <a:ext cx="223935" cy="129844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B946A66-2AEF-3C49-BB89-DECAC7B92051}"/>
                </a:ext>
              </a:extLst>
            </p:cNvPr>
            <p:cNvSpPr/>
            <p:nvPr/>
          </p:nvSpPr>
          <p:spPr>
            <a:xfrm>
              <a:off x="10835399" y="5102764"/>
              <a:ext cx="223935" cy="6492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82B22B-D44E-9549-B3CA-1DAE18BC218B}"/>
                </a:ext>
              </a:extLst>
            </p:cNvPr>
            <p:cNvSpPr txBox="1"/>
            <p:nvPr/>
          </p:nvSpPr>
          <p:spPr>
            <a:xfrm rot="16200000">
              <a:off x="9114204" y="4850813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1AA6669-71EF-D940-A57A-B398D889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752" y="4325197"/>
            <a:ext cx="2899940" cy="1814801"/>
          </a:xfrm>
          <a:prstGeom prst="rect">
            <a:avLst/>
          </a:prstGeom>
        </p:spPr>
      </p:pic>
      <p:sp>
        <p:nvSpPr>
          <p:cNvPr id="80" name="Right Arrow 79">
            <a:extLst>
              <a:ext uri="{FF2B5EF4-FFF2-40B4-BE49-F238E27FC236}">
                <a16:creationId xmlns:a16="http://schemas.microsoft.com/office/drawing/2014/main" id="{D454CE73-11D6-F646-B272-4072889B6353}"/>
              </a:ext>
            </a:extLst>
          </p:cNvPr>
          <p:cNvSpPr/>
          <p:nvPr/>
        </p:nvSpPr>
        <p:spPr>
          <a:xfrm rot="2250907" flipV="1">
            <a:off x="2781061" y="4604548"/>
            <a:ext cx="92011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858F4E3-9CCD-8146-9DE2-D4B7B669D323}"/>
              </a:ext>
            </a:extLst>
          </p:cNvPr>
          <p:cNvGrpSpPr/>
          <p:nvPr/>
        </p:nvGrpSpPr>
        <p:grpSpPr>
          <a:xfrm>
            <a:off x="7853771" y="2199119"/>
            <a:ext cx="1892476" cy="1348386"/>
            <a:chOff x="9314740" y="4444775"/>
            <a:chExt cx="1892476" cy="134838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58D8453-B8B9-7549-A9EB-D5899293C3B5}"/>
                </a:ext>
              </a:extLst>
            </p:cNvPr>
            <p:cNvCxnSpPr/>
            <p:nvPr/>
          </p:nvCxnSpPr>
          <p:spPr>
            <a:xfrm>
              <a:off x="9855436" y="4444775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3ECF7DF-99EE-9E4E-89E2-04E5C6F1069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30560" y="5090326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ED6FFB3-762D-5F48-AD36-5FC854D3A8A3}"/>
                </a:ext>
              </a:extLst>
            </p:cNvPr>
            <p:cNvSpPr/>
            <p:nvPr/>
          </p:nvSpPr>
          <p:spPr>
            <a:xfrm>
              <a:off x="10042452" y="5098580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BD5DCE1-DDD4-2F49-B13E-D1E0DFF50589}"/>
                </a:ext>
              </a:extLst>
            </p:cNvPr>
            <p:cNvSpPr/>
            <p:nvPr/>
          </p:nvSpPr>
          <p:spPr>
            <a:xfrm>
              <a:off x="10419359" y="4463418"/>
              <a:ext cx="223935" cy="129844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4314426-81B2-7E45-B34A-DDD5527D3FD8}"/>
                </a:ext>
              </a:extLst>
            </p:cNvPr>
            <p:cNvSpPr/>
            <p:nvPr/>
          </p:nvSpPr>
          <p:spPr>
            <a:xfrm>
              <a:off x="10835399" y="5102764"/>
              <a:ext cx="223935" cy="6492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89D53B1-0360-894C-B5E6-42820ECBBACE}"/>
                </a:ext>
              </a:extLst>
            </p:cNvPr>
            <p:cNvSpPr txBox="1"/>
            <p:nvPr/>
          </p:nvSpPr>
          <p:spPr>
            <a:xfrm rot="16200000">
              <a:off x="9114204" y="4850813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41B7E2-60A9-BB48-83F0-D9E774E77515}"/>
              </a:ext>
            </a:extLst>
          </p:cNvPr>
          <p:cNvCxnSpPr/>
          <p:nvPr/>
        </p:nvCxnSpPr>
        <p:spPr>
          <a:xfrm flipH="1">
            <a:off x="5693170" y="3547505"/>
            <a:ext cx="2438883" cy="1383737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F6A19FF-1512-714C-A72A-C941D64FF71C}"/>
              </a:ext>
            </a:extLst>
          </p:cNvPr>
          <p:cNvSpPr txBox="1"/>
          <p:nvPr/>
        </p:nvSpPr>
        <p:spPr>
          <a:xfrm>
            <a:off x="7261309" y="3915722"/>
            <a:ext cx="3088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Concentrations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4FE8DC-CC72-874E-8274-9CB5244F87B1}"/>
              </a:ext>
            </a:extLst>
          </p:cNvPr>
          <p:cNvSpPr txBox="1"/>
          <p:nvPr/>
        </p:nvSpPr>
        <p:spPr>
          <a:xfrm>
            <a:off x="-15498" y="6371198"/>
            <a:ext cx="12254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*Assumes 18S copies scale with protist biomass and protists control POC variability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301AF7-560E-364C-91CB-A180DCFFD04E}"/>
              </a:ext>
            </a:extLst>
          </p:cNvPr>
          <p:cNvSpPr txBox="1"/>
          <p:nvPr/>
        </p:nvSpPr>
        <p:spPr>
          <a:xfrm rot="19227519">
            <a:off x="1845253" y="2414930"/>
            <a:ext cx="167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DNA </a:t>
            </a:r>
          </a:p>
          <a:p>
            <a:pPr algn="ctr"/>
            <a:r>
              <a:rPr lang="en-US" dirty="0"/>
              <a:t>meta-barcoding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E40AC2-A96D-1A4D-9F7F-03E1ECDD8E8E}"/>
              </a:ext>
            </a:extLst>
          </p:cNvPr>
          <p:cNvSpPr txBox="1"/>
          <p:nvPr/>
        </p:nvSpPr>
        <p:spPr>
          <a:xfrm rot="2143246">
            <a:off x="2081529" y="5289011"/>
            <a:ext cx="167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HPLC pigments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1ECB44F-179A-2F4A-875D-3553525A4931}"/>
              </a:ext>
            </a:extLst>
          </p:cNvPr>
          <p:cNvSpPr txBox="1"/>
          <p:nvPr/>
        </p:nvSpPr>
        <p:spPr>
          <a:xfrm>
            <a:off x="3675862" y="1842261"/>
            <a:ext cx="11396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3200" dirty="0">
                <a:ln w="0">
                  <a:solidFill>
                    <a:schemeClr val="tx1"/>
                  </a:solidFill>
                </a:ln>
                <a:solidFill>
                  <a:srgbClr val="FFFF01"/>
                </a:solidFill>
              </a:rPr>
              <a:t>AAAT</a:t>
            </a:r>
          </a:p>
          <a:p>
            <a:r>
              <a:rPr lang="en-US" sz="3200" dirty="0">
                <a:solidFill>
                  <a:srgbClr val="00B050"/>
                </a:solidFill>
              </a:rPr>
              <a:t>GCGC</a:t>
            </a:r>
          </a:p>
        </p:txBody>
      </p:sp>
    </p:spTree>
    <p:extLst>
      <p:ext uri="{BB962C8B-B14F-4D97-AF65-F5344CB8AC3E}">
        <p14:creationId xmlns:p14="http://schemas.microsoft.com/office/powerpoint/2010/main" val="32819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D87F911C-6CDE-AE4B-B5A4-D75CF8706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406" y="4068791"/>
            <a:ext cx="2356934" cy="2272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3DFF92-28A7-8144-A9EE-AC7A7B09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498" y="223697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Integrating DNA meta-barcoding and HPLC pigment observations to assess PCC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DD275B-43D1-AC41-8A2E-A579F5BF0C27}"/>
              </a:ext>
            </a:extLst>
          </p:cNvPr>
          <p:cNvGraphicFramePr>
            <a:graphicFrameLocks/>
          </p:cNvGraphicFramePr>
          <p:nvPr/>
        </p:nvGraphicFramePr>
        <p:xfrm>
          <a:off x="4277856" y="2064933"/>
          <a:ext cx="2483380" cy="156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3EC682-B9CE-8E4E-82B4-B1EE3383ABE4}"/>
              </a:ext>
            </a:extLst>
          </p:cNvPr>
          <p:cNvSpPr txBox="1"/>
          <p:nvPr/>
        </p:nvSpPr>
        <p:spPr>
          <a:xfrm>
            <a:off x="6180782" y="2433150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x POC = 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302E0F1-A261-9940-8E78-60122A50D789}"/>
              </a:ext>
            </a:extLst>
          </p:cNvPr>
          <p:cNvSpPr txBox="1"/>
          <p:nvPr/>
        </p:nvSpPr>
        <p:spPr>
          <a:xfrm>
            <a:off x="7677717" y="3918860"/>
            <a:ext cx="2802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Compositions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06AF22F-7869-3A47-B2EB-56034892F4D0}"/>
              </a:ext>
            </a:extLst>
          </p:cNvPr>
          <p:cNvGrpSpPr/>
          <p:nvPr/>
        </p:nvGrpSpPr>
        <p:grpSpPr>
          <a:xfrm rot="1920000">
            <a:off x="1584398" y="3946047"/>
            <a:ext cx="167640" cy="806768"/>
            <a:chOff x="5928360" y="1981200"/>
            <a:chExt cx="167640" cy="806768"/>
          </a:xfrm>
        </p:grpSpPr>
        <p:sp>
          <p:nvSpPr>
            <p:cNvPr id="52" name="Donut 51">
              <a:extLst>
                <a:ext uri="{FF2B5EF4-FFF2-40B4-BE49-F238E27FC236}">
                  <a16:creationId xmlns:a16="http://schemas.microsoft.com/office/drawing/2014/main" id="{1B2E0817-1872-0E4D-9282-48AF1EB1B797}"/>
                </a:ext>
              </a:extLst>
            </p:cNvPr>
            <p:cNvSpPr/>
            <p:nvPr/>
          </p:nvSpPr>
          <p:spPr>
            <a:xfrm>
              <a:off x="5928360" y="1981200"/>
              <a:ext cx="167640" cy="806768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F26DD6D-795C-E74A-B5B5-F04C9CE88794}"/>
                </a:ext>
              </a:extLst>
            </p:cNvPr>
            <p:cNvSpPr/>
            <p:nvPr/>
          </p:nvSpPr>
          <p:spPr>
            <a:xfrm>
              <a:off x="5989320" y="211836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9B28A61-BC8A-DE40-826D-17B347385A55}"/>
                </a:ext>
              </a:extLst>
            </p:cNvPr>
            <p:cNvSpPr/>
            <p:nvPr/>
          </p:nvSpPr>
          <p:spPr>
            <a:xfrm>
              <a:off x="5989320" y="245364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9BD6756-A6F4-814F-B533-A946C176C5EA}"/>
              </a:ext>
            </a:extLst>
          </p:cNvPr>
          <p:cNvGrpSpPr/>
          <p:nvPr/>
        </p:nvGrpSpPr>
        <p:grpSpPr>
          <a:xfrm>
            <a:off x="2132508" y="4176362"/>
            <a:ext cx="694960" cy="560116"/>
            <a:chOff x="10497743" y="4358874"/>
            <a:chExt cx="694960" cy="560116"/>
          </a:xfrm>
        </p:grpSpPr>
        <p:sp>
          <p:nvSpPr>
            <p:cNvPr id="56" name="Teardrop 55">
              <a:extLst>
                <a:ext uri="{FF2B5EF4-FFF2-40B4-BE49-F238E27FC236}">
                  <a16:creationId xmlns:a16="http://schemas.microsoft.com/office/drawing/2014/main" id="{49A9799F-0B20-0649-8C62-464B8FBE1BFB}"/>
                </a:ext>
              </a:extLst>
            </p:cNvPr>
            <p:cNvSpPr/>
            <p:nvPr/>
          </p:nvSpPr>
          <p:spPr>
            <a:xfrm rot="11067212">
              <a:off x="10929587" y="4358874"/>
              <a:ext cx="263116" cy="463595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ardrop 56">
              <a:extLst>
                <a:ext uri="{FF2B5EF4-FFF2-40B4-BE49-F238E27FC236}">
                  <a16:creationId xmlns:a16="http://schemas.microsoft.com/office/drawing/2014/main" id="{D60AD8BB-881C-6F45-BFE6-E7C227E2F114}"/>
                </a:ext>
              </a:extLst>
            </p:cNvPr>
            <p:cNvSpPr/>
            <p:nvPr/>
          </p:nvSpPr>
          <p:spPr>
            <a:xfrm rot="4351202" flipV="1">
              <a:off x="10819439" y="4318757"/>
              <a:ext cx="311243" cy="391910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47C1356C-E2A6-B24E-98AD-9043CA9CEC00}"/>
                </a:ext>
              </a:extLst>
            </p:cNvPr>
            <p:cNvSpPr/>
            <p:nvPr/>
          </p:nvSpPr>
          <p:spPr>
            <a:xfrm rot="20710585">
              <a:off x="10884731" y="4363408"/>
              <a:ext cx="258494" cy="364958"/>
            </a:xfrm>
            <a:custGeom>
              <a:avLst/>
              <a:gdLst>
                <a:gd name="connsiteX0" fmla="*/ 0 w 472440"/>
                <a:gd name="connsiteY0" fmla="*/ 0 h 563880"/>
                <a:gd name="connsiteX1" fmla="*/ 182880 w 472440"/>
                <a:gd name="connsiteY1" fmla="*/ 350520 h 563880"/>
                <a:gd name="connsiteX2" fmla="*/ 472440 w 472440"/>
                <a:gd name="connsiteY2" fmla="*/ 56388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440" h="563880">
                  <a:moveTo>
                    <a:pt x="0" y="0"/>
                  </a:moveTo>
                  <a:cubicBezTo>
                    <a:pt x="52070" y="128270"/>
                    <a:pt x="104140" y="256540"/>
                    <a:pt x="182880" y="350520"/>
                  </a:cubicBezTo>
                  <a:cubicBezTo>
                    <a:pt x="261620" y="444500"/>
                    <a:pt x="421640" y="528320"/>
                    <a:pt x="472440" y="5638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7BB1366-E424-D349-BF3F-CA6D42C2D470}"/>
                </a:ext>
              </a:extLst>
            </p:cNvPr>
            <p:cNvSpPr/>
            <p:nvPr/>
          </p:nvSpPr>
          <p:spPr>
            <a:xfrm rot="20710585">
              <a:off x="10497743" y="4741118"/>
              <a:ext cx="466957" cy="177872"/>
            </a:xfrm>
            <a:custGeom>
              <a:avLst/>
              <a:gdLst>
                <a:gd name="connsiteX0" fmla="*/ 853440 w 853440"/>
                <a:gd name="connsiteY0" fmla="*/ 0 h 274822"/>
                <a:gd name="connsiteX1" fmla="*/ 579120 w 853440"/>
                <a:gd name="connsiteY1" fmla="*/ 106680 h 274822"/>
                <a:gd name="connsiteX2" fmla="*/ 335280 w 853440"/>
                <a:gd name="connsiteY2" fmla="*/ 76200 h 274822"/>
                <a:gd name="connsiteX3" fmla="*/ 274320 w 853440"/>
                <a:gd name="connsiteY3" fmla="*/ 274320 h 274822"/>
                <a:gd name="connsiteX4" fmla="*/ 0 w 853440"/>
                <a:gd name="connsiteY4" fmla="*/ 137160 h 274822"/>
                <a:gd name="connsiteX5" fmla="*/ 0 w 853440"/>
                <a:gd name="connsiteY5" fmla="*/ 137160 h 27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40" h="274822">
                  <a:moveTo>
                    <a:pt x="853440" y="0"/>
                  </a:moveTo>
                  <a:cubicBezTo>
                    <a:pt x="759460" y="46990"/>
                    <a:pt x="665480" y="93980"/>
                    <a:pt x="579120" y="106680"/>
                  </a:cubicBezTo>
                  <a:cubicBezTo>
                    <a:pt x="492760" y="119380"/>
                    <a:pt x="386080" y="48260"/>
                    <a:pt x="335280" y="76200"/>
                  </a:cubicBezTo>
                  <a:cubicBezTo>
                    <a:pt x="284480" y="104140"/>
                    <a:pt x="330200" y="264160"/>
                    <a:pt x="274320" y="274320"/>
                  </a:cubicBezTo>
                  <a:cubicBezTo>
                    <a:pt x="218440" y="284480"/>
                    <a:pt x="0" y="137160"/>
                    <a:pt x="0" y="137160"/>
                  </a:cubicBezTo>
                  <a:lnTo>
                    <a:pt x="0" y="13716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690F3E9-4AFD-ED47-B2A7-101FD98F7285}"/>
              </a:ext>
            </a:extLst>
          </p:cNvPr>
          <p:cNvGrpSpPr/>
          <p:nvPr/>
        </p:nvGrpSpPr>
        <p:grpSpPr>
          <a:xfrm rot="3145619">
            <a:off x="2141703" y="3315901"/>
            <a:ext cx="694960" cy="560116"/>
            <a:chOff x="10497743" y="4358874"/>
            <a:chExt cx="694960" cy="560116"/>
          </a:xfrm>
        </p:grpSpPr>
        <p:sp>
          <p:nvSpPr>
            <p:cNvPr id="61" name="Teardrop 60">
              <a:extLst>
                <a:ext uri="{FF2B5EF4-FFF2-40B4-BE49-F238E27FC236}">
                  <a16:creationId xmlns:a16="http://schemas.microsoft.com/office/drawing/2014/main" id="{4C899808-F98A-AF46-93C9-14DEFA317CD1}"/>
                </a:ext>
              </a:extLst>
            </p:cNvPr>
            <p:cNvSpPr/>
            <p:nvPr/>
          </p:nvSpPr>
          <p:spPr>
            <a:xfrm rot="11067212">
              <a:off x="10929587" y="4358874"/>
              <a:ext cx="263116" cy="463595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ardrop 61">
              <a:extLst>
                <a:ext uri="{FF2B5EF4-FFF2-40B4-BE49-F238E27FC236}">
                  <a16:creationId xmlns:a16="http://schemas.microsoft.com/office/drawing/2014/main" id="{7E6522BA-45D2-1042-AD1E-CE430062AF80}"/>
                </a:ext>
              </a:extLst>
            </p:cNvPr>
            <p:cNvSpPr/>
            <p:nvPr/>
          </p:nvSpPr>
          <p:spPr>
            <a:xfrm rot="4351202" flipV="1">
              <a:off x="10819439" y="4318757"/>
              <a:ext cx="311243" cy="391910"/>
            </a:xfrm>
            <a:prstGeom prst="teardrop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A3FC088-BF16-C743-BEFD-423CEC1B4597}"/>
                </a:ext>
              </a:extLst>
            </p:cNvPr>
            <p:cNvSpPr/>
            <p:nvPr/>
          </p:nvSpPr>
          <p:spPr>
            <a:xfrm rot="20710585">
              <a:off x="10884731" y="4363408"/>
              <a:ext cx="258494" cy="364958"/>
            </a:xfrm>
            <a:custGeom>
              <a:avLst/>
              <a:gdLst>
                <a:gd name="connsiteX0" fmla="*/ 0 w 472440"/>
                <a:gd name="connsiteY0" fmla="*/ 0 h 563880"/>
                <a:gd name="connsiteX1" fmla="*/ 182880 w 472440"/>
                <a:gd name="connsiteY1" fmla="*/ 350520 h 563880"/>
                <a:gd name="connsiteX2" fmla="*/ 472440 w 472440"/>
                <a:gd name="connsiteY2" fmla="*/ 563880 h 563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440" h="563880">
                  <a:moveTo>
                    <a:pt x="0" y="0"/>
                  </a:moveTo>
                  <a:cubicBezTo>
                    <a:pt x="52070" y="128270"/>
                    <a:pt x="104140" y="256540"/>
                    <a:pt x="182880" y="350520"/>
                  </a:cubicBezTo>
                  <a:cubicBezTo>
                    <a:pt x="261620" y="444500"/>
                    <a:pt x="421640" y="528320"/>
                    <a:pt x="472440" y="56388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FB7DDD12-ECFE-DF4E-AF20-E276198495EA}"/>
                </a:ext>
              </a:extLst>
            </p:cNvPr>
            <p:cNvSpPr/>
            <p:nvPr/>
          </p:nvSpPr>
          <p:spPr>
            <a:xfrm rot="20710585">
              <a:off x="10497743" y="4741118"/>
              <a:ext cx="466957" cy="177872"/>
            </a:xfrm>
            <a:custGeom>
              <a:avLst/>
              <a:gdLst>
                <a:gd name="connsiteX0" fmla="*/ 853440 w 853440"/>
                <a:gd name="connsiteY0" fmla="*/ 0 h 274822"/>
                <a:gd name="connsiteX1" fmla="*/ 579120 w 853440"/>
                <a:gd name="connsiteY1" fmla="*/ 106680 h 274822"/>
                <a:gd name="connsiteX2" fmla="*/ 335280 w 853440"/>
                <a:gd name="connsiteY2" fmla="*/ 76200 h 274822"/>
                <a:gd name="connsiteX3" fmla="*/ 274320 w 853440"/>
                <a:gd name="connsiteY3" fmla="*/ 274320 h 274822"/>
                <a:gd name="connsiteX4" fmla="*/ 0 w 853440"/>
                <a:gd name="connsiteY4" fmla="*/ 137160 h 274822"/>
                <a:gd name="connsiteX5" fmla="*/ 0 w 853440"/>
                <a:gd name="connsiteY5" fmla="*/ 137160 h 274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40" h="274822">
                  <a:moveTo>
                    <a:pt x="853440" y="0"/>
                  </a:moveTo>
                  <a:cubicBezTo>
                    <a:pt x="759460" y="46990"/>
                    <a:pt x="665480" y="93980"/>
                    <a:pt x="579120" y="106680"/>
                  </a:cubicBezTo>
                  <a:cubicBezTo>
                    <a:pt x="492760" y="119380"/>
                    <a:pt x="386080" y="48260"/>
                    <a:pt x="335280" y="76200"/>
                  </a:cubicBezTo>
                  <a:cubicBezTo>
                    <a:pt x="284480" y="104140"/>
                    <a:pt x="330200" y="264160"/>
                    <a:pt x="274320" y="274320"/>
                  </a:cubicBezTo>
                  <a:cubicBezTo>
                    <a:pt x="218440" y="284480"/>
                    <a:pt x="0" y="137160"/>
                    <a:pt x="0" y="137160"/>
                  </a:cubicBezTo>
                  <a:lnTo>
                    <a:pt x="0" y="137160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5BF5470-5882-0748-92F5-271876D75C9A}"/>
              </a:ext>
            </a:extLst>
          </p:cNvPr>
          <p:cNvGrpSpPr/>
          <p:nvPr/>
        </p:nvGrpSpPr>
        <p:grpSpPr>
          <a:xfrm>
            <a:off x="1320672" y="3304563"/>
            <a:ext cx="674740" cy="670955"/>
            <a:chOff x="10448975" y="1287037"/>
            <a:chExt cx="674740" cy="670955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96BBBD-FDCF-2A4C-85AC-4085F12BBB33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B8E0E74-1798-1E45-AD0C-81AEA07F2B65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ight Arrow 67">
            <a:extLst>
              <a:ext uri="{FF2B5EF4-FFF2-40B4-BE49-F238E27FC236}">
                <a16:creationId xmlns:a16="http://schemas.microsoft.com/office/drawing/2014/main" id="{3CD5C6FA-B8E4-184D-B047-085F5F3CFB07}"/>
              </a:ext>
            </a:extLst>
          </p:cNvPr>
          <p:cNvSpPr/>
          <p:nvPr/>
        </p:nvSpPr>
        <p:spPr>
          <a:xfrm rot="19349093">
            <a:off x="2782539" y="2853666"/>
            <a:ext cx="92011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3D1ABA-134F-EA4F-910C-1869B4AD7D16}"/>
              </a:ext>
            </a:extLst>
          </p:cNvPr>
          <p:cNvGrpSpPr/>
          <p:nvPr/>
        </p:nvGrpSpPr>
        <p:grpSpPr>
          <a:xfrm>
            <a:off x="3868366" y="4725741"/>
            <a:ext cx="1892476" cy="1348386"/>
            <a:chOff x="9314740" y="4444775"/>
            <a:chExt cx="1892476" cy="134838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426B0386-2030-F246-8C17-66B6F137FDEC}"/>
                </a:ext>
              </a:extLst>
            </p:cNvPr>
            <p:cNvCxnSpPr/>
            <p:nvPr/>
          </p:nvCxnSpPr>
          <p:spPr>
            <a:xfrm>
              <a:off x="9855436" y="4444775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E920457-8408-A04C-9AFB-39F6100296C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30560" y="5090326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FF732AB-C551-3148-924D-BB0753A98F9B}"/>
                </a:ext>
              </a:extLst>
            </p:cNvPr>
            <p:cNvSpPr/>
            <p:nvPr/>
          </p:nvSpPr>
          <p:spPr>
            <a:xfrm>
              <a:off x="10042452" y="5098580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C7B450C-DF5D-A84D-8697-3E76800C2654}"/>
                </a:ext>
              </a:extLst>
            </p:cNvPr>
            <p:cNvSpPr/>
            <p:nvPr/>
          </p:nvSpPr>
          <p:spPr>
            <a:xfrm>
              <a:off x="10419359" y="4463418"/>
              <a:ext cx="223935" cy="129844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B946A66-2AEF-3C49-BB89-DECAC7B92051}"/>
                </a:ext>
              </a:extLst>
            </p:cNvPr>
            <p:cNvSpPr/>
            <p:nvPr/>
          </p:nvSpPr>
          <p:spPr>
            <a:xfrm>
              <a:off x="10835399" y="5102764"/>
              <a:ext cx="223935" cy="6492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82B22B-D44E-9549-B3CA-1DAE18BC218B}"/>
                </a:ext>
              </a:extLst>
            </p:cNvPr>
            <p:cNvSpPr txBox="1"/>
            <p:nvPr/>
          </p:nvSpPr>
          <p:spPr>
            <a:xfrm rot="16200000">
              <a:off x="9114204" y="4850813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80" name="Right Arrow 79">
            <a:extLst>
              <a:ext uri="{FF2B5EF4-FFF2-40B4-BE49-F238E27FC236}">
                <a16:creationId xmlns:a16="http://schemas.microsoft.com/office/drawing/2014/main" id="{D454CE73-11D6-F646-B272-4072889B6353}"/>
              </a:ext>
            </a:extLst>
          </p:cNvPr>
          <p:cNvSpPr/>
          <p:nvPr/>
        </p:nvSpPr>
        <p:spPr>
          <a:xfrm rot="2250907" flipV="1">
            <a:off x="2781061" y="4604548"/>
            <a:ext cx="92011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858F4E3-9CCD-8146-9DE2-D4B7B669D323}"/>
              </a:ext>
            </a:extLst>
          </p:cNvPr>
          <p:cNvGrpSpPr/>
          <p:nvPr/>
        </p:nvGrpSpPr>
        <p:grpSpPr>
          <a:xfrm>
            <a:off x="7853771" y="2199119"/>
            <a:ext cx="1892476" cy="1348386"/>
            <a:chOff x="9314740" y="4444775"/>
            <a:chExt cx="1892476" cy="1348386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58D8453-B8B9-7549-A9EB-D5899293C3B5}"/>
                </a:ext>
              </a:extLst>
            </p:cNvPr>
            <p:cNvCxnSpPr/>
            <p:nvPr/>
          </p:nvCxnSpPr>
          <p:spPr>
            <a:xfrm>
              <a:off x="9855436" y="4444775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3ECF7DF-99EE-9E4E-89E2-04E5C6F1069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530560" y="5090326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ED6FFB3-762D-5F48-AD36-5FC854D3A8A3}"/>
                </a:ext>
              </a:extLst>
            </p:cNvPr>
            <p:cNvSpPr/>
            <p:nvPr/>
          </p:nvSpPr>
          <p:spPr>
            <a:xfrm>
              <a:off x="10042452" y="5098580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FBD5DCE1-DDD4-2F49-B13E-D1E0DFF50589}"/>
                </a:ext>
              </a:extLst>
            </p:cNvPr>
            <p:cNvSpPr/>
            <p:nvPr/>
          </p:nvSpPr>
          <p:spPr>
            <a:xfrm>
              <a:off x="10419359" y="4463418"/>
              <a:ext cx="223935" cy="129844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4314426-81B2-7E45-B34A-DDD5527D3FD8}"/>
                </a:ext>
              </a:extLst>
            </p:cNvPr>
            <p:cNvSpPr/>
            <p:nvPr/>
          </p:nvSpPr>
          <p:spPr>
            <a:xfrm>
              <a:off x="10835399" y="5102764"/>
              <a:ext cx="223935" cy="649224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89D53B1-0360-894C-B5E6-42820ECBBACE}"/>
                </a:ext>
              </a:extLst>
            </p:cNvPr>
            <p:cNvSpPr txBox="1"/>
            <p:nvPr/>
          </p:nvSpPr>
          <p:spPr>
            <a:xfrm rot="16200000">
              <a:off x="9114204" y="4850813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0E0811C-3EDF-5040-A0EB-A4F47F23BF7B}"/>
              </a:ext>
            </a:extLst>
          </p:cNvPr>
          <p:cNvSpPr txBox="1"/>
          <p:nvPr/>
        </p:nvSpPr>
        <p:spPr>
          <a:xfrm>
            <a:off x="6035302" y="5039445"/>
            <a:ext cx="2319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÷ </a:t>
            </a:r>
            <a:r>
              <a:rPr lang="en-US" sz="3600" dirty="0" err="1"/>
              <a:t>TChla</a:t>
            </a:r>
            <a:r>
              <a:rPr lang="en-US" sz="3600" dirty="0"/>
              <a:t>* =  </a:t>
            </a:r>
          </a:p>
        </p:txBody>
      </p:sp>
      <p:graphicFrame>
        <p:nvGraphicFramePr>
          <p:cNvPr id="89" name="Chart 88">
            <a:extLst>
              <a:ext uri="{FF2B5EF4-FFF2-40B4-BE49-F238E27FC236}">
                <a16:creationId xmlns:a16="http://schemas.microsoft.com/office/drawing/2014/main" id="{78595472-1C1E-504E-B3AE-10A85371DAA7}"/>
              </a:ext>
            </a:extLst>
          </p:cNvPr>
          <p:cNvGraphicFramePr>
            <a:graphicFrameLocks/>
          </p:cNvGraphicFramePr>
          <p:nvPr/>
        </p:nvGraphicFramePr>
        <p:xfrm>
          <a:off x="7827901" y="4609152"/>
          <a:ext cx="2483380" cy="156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BA24608-FDC5-724E-A1A2-99741AD04D07}"/>
              </a:ext>
            </a:extLst>
          </p:cNvPr>
          <p:cNvCxnSpPr>
            <a:cxnSpLocks/>
          </p:cNvCxnSpPr>
          <p:nvPr/>
        </p:nvCxnSpPr>
        <p:spPr>
          <a:xfrm>
            <a:off x="5994024" y="3473876"/>
            <a:ext cx="2447394" cy="145736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DC35725-0C88-164B-B615-F16EBE45E71A}"/>
              </a:ext>
            </a:extLst>
          </p:cNvPr>
          <p:cNvSpPr txBox="1"/>
          <p:nvPr/>
        </p:nvSpPr>
        <p:spPr>
          <a:xfrm>
            <a:off x="-15498" y="6371198"/>
            <a:ext cx="99000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*Other approaches available, this requires relatively few assumptions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EC11B84-E922-B846-8F37-A0921546F085}"/>
              </a:ext>
            </a:extLst>
          </p:cNvPr>
          <p:cNvSpPr txBox="1"/>
          <p:nvPr/>
        </p:nvSpPr>
        <p:spPr>
          <a:xfrm rot="19227519">
            <a:off x="1845253" y="2414930"/>
            <a:ext cx="167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DNA </a:t>
            </a:r>
          </a:p>
          <a:p>
            <a:pPr algn="ctr"/>
            <a:r>
              <a:rPr lang="en-US" dirty="0"/>
              <a:t>meta-barcoding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12AA735-01E4-3548-8728-E9E111DBB4D7}"/>
              </a:ext>
            </a:extLst>
          </p:cNvPr>
          <p:cNvSpPr txBox="1"/>
          <p:nvPr/>
        </p:nvSpPr>
        <p:spPr>
          <a:xfrm rot="2143246">
            <a:off x="2081529" y="5289011"/>
            <a:ext cx="1670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HPLC pigments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5F287F-72FF-A84E-8F87-EAA4C7C8D6BD}"/>
              </a:ext>
            </a:extLst>
          </p:cNvPr>
          <p:cNvSpPr txBox="1"/>
          <p:nvPr/>
        </p:nvSpPr>
        <p:spPr>
          <a:xfrm>
            <a:off x="3675862" y="1842261"/>
            <a:ext cx="11396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32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3200" dirty="0">
                <a:ln w="0">
                  <a:solidFill>
                    <a:schemeClr val="tx1"/>
                  </a:solidFill>
                </a:ln>
                <a:solidFill>
                  <a:srgbClr val="FFFF01"/>
                </a:solidFill>
              </a:rPr>
              <a:t>AAAT</a:t>
            </a:r>
          </a:p>
          <a:p>
            <a:r>
              <a:rPr lang="en-US" sz="3200" dirty="0">
                <a:solidFill>
                  <a:srgbClr val="00B050"/>
                </a:solidFill>
              </a:rPr>
              <a:t>GCGC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85984CA-E035-DD4F-ABE8-991ACB25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1406" y="1579307"/>
            <a:ext cx="2356934" cy="227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5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88" grpId="0"/>
      <p:bldGraphic spid="89" grpId="0">
        <p:bldAsOne/>
      </p:bldGraphic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0F8B765-4113-A84E-B6FD-3DC19BEA9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459" y="2051887"/>
            <a:ext cx="823990" cy="831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F83B8E-1617-634E-A7E5-EEB88EFBF36D}"/>
              </a:ext>
            </a:extLst>
          </p:cNvPr>
          <p:cNvSpPr txBox="1"/>
          <p:nvPr/>
        </p:nvSpPr>
        <p:spPr>
          <a:xfrm rot="5400000">
            <a:off x="9557884" y="2282961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Diatoms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4062C-F32F-EB47-A9A8-5305F6C23722}"/>
              </a:ext>
            </a:extLst>
          </p:cNvPr>
          <p:cNvSpPr txBox="1"/>
          <p:nvPr/>
        </p:nvSpPr>
        <p:spPr>
          <a:xfrm rot="5400000">
            <a:off x="9114429" y="4635114"/>
            <a:ext cx="1939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(Phytoplanktonic) </a:t>
            </a:r>
          </a:p>
          <a:p>
            <a:pPr algn="ctr"/>
            <a:r>
              <a:rPr lang="en-US" b="1" u="sng" dirty="0"/>
              <a:t>Dinoflagellates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7B0A0C-5470-A34C-8715-5DC1855BFAF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9033169" y="4558337"/>
            <a:ext cx="719681" cy="799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3C8BFA-7C59-BB42-93AF-D8302D77A0C6}"/>
              </a:ext>
            </a:extLst>
          </p:cNvPr>
          <p:cNvSpPr txBox="1"/>
          <p:nvPr/>
        </p:nvSpPr>
        <p:spPr>
          <a:xfrm>
            <a:off x="5185855" y="6317325"/>
            <a:ext cx="136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Pigments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592A5-CA97-2843-A410-20046D40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Phytoplankton group comparisons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045CB-6354-4248-A813-B704F431BE81}"/>
              </a:ext>
            </a:extLst>
          </p:cNvPr>
          <p:cNvSpPr txBox="1"/>
          <p:nvPr/>
        </p:nvSpPr>
        <p:spPr>
          <a:xfrm>
            <a:off x="3542564" y="1001386"/>
            <a:ext cx="162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Concentrations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AEA97-7697-7D48-8A2A-110B862DC11B}"/>
              </a:ext>
            </a:extLst>
          </p:cNvPr>
          <p:cNvSpPr txBox="1"/>
          <p:nvPr/>
        </p:nvSpPr>
        <p:spPr>
          <a:xfrm>
            <a:off x="6843424" y="1001386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Compositions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45789D-8F7D-564B-B5C1-257737860324}"/>
              </a:ext>
            </a:extLst>
          </p:cNvPr>
          <p:cNvSpPr txBox="1"/>
          <p:nvPr/>
        </p:nvSpPr>
        <p:spPr>
          <a:xfrm>
            <a:off x="9748216" y="6550223"/>
            <a:ext cx="2460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*Catlett et al., in review at </a:t>
            </a:r>
            <a:r>
              <a:rPr lang="en-US" sz="1400" i="1" dirty="0"/>
              <a:t>L&amp;O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C3877-3AFF-7246-8109-653CB454D1DD}"/>
              </a:ext>
            </a:extLst>
          </p:cNvPr>
          <p:cNvSpPr txBox="1"/>
          <p:nvPr/>
        </p:nvSpPr>
        <p:spPr>
          <a:xfrm rot="16200000">
            <a:off x="827953" y="3488427"/>
            <a:ext cx="287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DNA Meta-barcoding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541206-65FE-C444-8B56-670C0DC3C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354" y="1001386"/>
            <a:ext cx="7023100" cy="55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0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CC2FDB2-85FB-6F4E-B21A-73F4329C0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150"/>
          <a:stretch/>
        </p:blipFill>
        <p:spPr>
          <a:xfrm>
            <a:off x="1110101" y="1046946"/>
            <a:ext cx="3898732" cy="5814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910F1C-AA6F-154D-98F1-4D494F831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60"/>
          <a:stretch/>
        </p:blipFill>
        <p:spPr>
          <a:xfrm>
            <a:off x="5520269" y="990422"/>
            <a:ext cx="4183121" cy="58147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DCC14E-62A7-0C49-B755-F97411202190}"/>
              </a:ext>
            </a:extLst>
          </p:cNvPr>
          <p:cNvSpPr txBox="1"/>
          <p:nvPr/>
        </p:nvSpPr>
        <p:spPr>
          <a:xfrm rot="5400000">
            <a:off x="2740783" y="3728539"/>
            <a:ext cx="4919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sum(POC) of 3 putative </a:t>
            </a:r>
            <a:r>
              <a:rPr lang="en-US" sz="1600" b="1" dirty="0" err="1"/>
              <a:t>Fuco</a:t>
            </a:r>
            <a:r>
              <a:rPr lang="en-US" sz="1600" b="1" dirty="0"/>
              <a:t>-containing Dinoflagellates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775C9-2C4F-0041-A729-0039CADA4358}"/>
              </a:ext>
            </a:extLst>
          </p:cNvPr>
          <p:cNvSpPr txBox="1"/>
          <p:nvPr/>
        </p:nvSpPr>
        <p:spPr>
          <a:xfrm rot="5400000">
            <a:off x="6539832" y="3728539"/>
            <a:ext cx="5392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sum(Rel. </a:t>
            </a:r>
            <a:r>
              <a:rPr lang="en-US" sz="1600" b="1" dirty="0" err="1"/>
              <a:t>Abun</a:t>
            </a:r>
            <a:r>
              <a:rPr lang="en-US" sz="1600" b="1" dirty="0"/>
              <a:t>.) of 3 putative </a:t>
            </a:r>
            <a:r>
              <a:rPr lang="en-US" sz="1600" b="1" dirty="0" err="1"/>
              <a:t>Fuco</a:t>
            </a:r>
            <a:r>
              <a:rPr lang="en-US" sz="1600" b="1" dirty="0"/>
              <a:t>-containing Dinoflagellates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F8B765-4113-A84E-B6FD-3DC19BEA98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1523" y="2051887"/>
            <a:ext cx="823990" cy="831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F83B8E-1617-634E-A7E5-EEB88EFBF36D}"/>
              </a:ext>
            </a:extLst>
          </p:cNvPr>
          <p:cNvSpPr txBox="1"/>
          <p:nvPr/>
        </p:nvSpPr>
        <p:spPr>
          <a:xfrm rot="5400000">
            <a:off x="10048948" y="2282961"/>
            <a:ext cx="9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Diatoms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4062C-F32F-EB47-A9A8-5305F6C23722}"/>
              </a:ext>
            </a:extLst>
          </p:cNvPr>
          <p:cNvSpPr txBox="1"/>
          <p:nvPr/>
        </p:nvSpPr>
        <p:spPr>
          <a:xfrm rot="5400000">
            <a:off x="9605493" y="4635114"/>
            <a:ext cx="1939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(Phytoplanktonic) </a:t>
            </a:r>
          </a:p>
          <a:p>
            <a:pPr algn="ctr"/>
            <a:r>
              <a:rPr lang="en-US" b="1" u="sng" dirty="0"/>
              <a:t>Dinoflagellates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7B0A0C-5470-A34C-8715-5DC1855BFAF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524233" y="4558337"/>
            <a:ext cx="719681" cy="7998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3C8BFA-7C59-BB42-93AF-D8302D77A0C6}"/>
              </a:ext>
            </a:extLst>
          </p:cNvPr>
          <p:cNvSpPr txBox="1"/>
          <p:nvPr/>
        </p:nvSpPr>
        <p:spPr>
          <a:xfrm>
            <a:off x="4762525" y="6317325"/>
            <a:ext cx="1368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Pigments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592A5-CA97-2843-A410-20046D403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Phytoplankton group comparisons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4045CB-6354-4248-A813-B704F431BE81}"/>
              </a:ext>
            </a:extLst>
          </p:cNvPr>
          <p:cNvSpPr txBox="1"/>
          <p:nvPr/>
        </p:nvSpPr>
        <p:spPr>
          <a:xfrm>
            <a:off x="2509635" y="1001386"/>
            <a:ext cx="162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Concentrations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AEA97-7697-7D48-8A2A-110B862DC11B}"/>
              </a:ext>
            </a:extLst>
          </p:cNvPr>
          <p:cNvSpPr txBox="1"/>
          <p:nvPr/>
        </p:nvSpPr>
        <p:spPr>
          <a:xfrm>
            <a:off x="6640225" y="984453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Compositions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7C3877-3AFF-7246-8109-653CB454D1DD}"/>
              </a:ext>
            </a:extLst>
          </p:cNvPr>
          <p:cNvSpPr txBox="1"/>
          <p:nvPr/>
        </p:nvSpPr>
        <p:spPr>
          <a:xfrm rot="16200000">
            <a:off x="-52578" y="3403762"/>
            <a:ext cx="2874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/>
              <a:t>DNA Meta-barcoding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9BB050-B7B4-8041-84B0-0C3B4C515E55}"/>
              </a:ext>
            </a:extLst>
          </p:cNvPr>
          <p:cNvSpPr txBox="1"/>
          <p:nvPr/>
        </p:nvSpPr>
        <p:spPr>
          <a:xfrm>
            <a:off x="9748216" y="6550223"/>
            <a:ext cx="2460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*Catlett et al., in review at </a:t>
            </a:r>
            <a:r>
              <a:rPr lang="en-US" sz="1400" i="1" dirty="0"/>
              <a:t>L&amp;O</a:t>
            </a:r>
          </a:p>
        </p:txBody>
      </p:sp>
    </p:spTree>
    <p:extLst>
      <p:ext uri="{BB962C8B-B14F-4D97-AF65-F5344CB8AC3E}">
        <p14:creationId xmlns:p14="http://schemas.microsoft.com/office/powerpoint/2010/main" val="370664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5CE23-FDDC-844E-A4F2-B11D5BEF5E69}"/>
              </a:ext>
            </a:extLst>
          </p:cNvPr>
          <p:cNvGrpSpPr/>
          <p:nvPr/>
        </p:nvGrpSpPr>
        <p:grpSpPr>
          <a:xfrm>
            <a:off x="1353706" y="2279830"/>
            <a:ext cx="370983" cy="1301460"/>
            <a:chOff x="1775382" y="5116273"/>
            <a:chExt cx="173707" cy="635599"/>
          </a:xfrm>
        </p:grpSpPr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B38608D4-46E6-1249-9816-826141ED9F07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CE3428-E23A-AE4D-99ED-63EA7F7EA611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3FD636-5C67-464D-AFCD-EE2BCEDC0702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C36F2-326D-F042-A27C-FA85ACED0E8E}"/>
              </a:ext>
            </a:extLst>
          </p:cNvPr>
          <p:cNvGrpSpPr/>
          <p:nvPr/>
        </p:nvGrpSpPr>
        <p:grpSpPr>
          <a:xfrm>
            <a:off x="1857937" y="2130803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A19B96-6232-A14F-8C69-6E6B0D0E109E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C24D86-92DD-A24C-9B8A-45BFBB723D10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190FA2-C83D-B941-A47A-692C134F6B80}"/>
              </a:ext>
            </a:extLst>
          </p:cNvPr>
          <p:cNvGrpSpPr/>
          <p:nvPr/>
        </p:nvGrpSpPr>
        <p:grpSpPr>
          <a:xfrm>
            <a:off x="2750534" y="2453110"/>
            <a:ext cx="905933" cy="1251755"/>
            <a:chOff x="2761511" y="2617568"/>
            <a:chExt cx="905933" cy="12517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376E1B-5A97-AD41-AB80-44A9E789613F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4" name="Teardrop 3">
                <a:extLst>
                  <a:ext uri="{FF2B5EF4-FFF2-40B4-BE49-F238E27FC236}">
                    <a16:creationId xmlns:a16="http://schemas.microsoft.com/office/drawing/2014/main" id="{B349306B-9013-8C4C-BB6D-E98CA3ADD814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ardrop 4">
                <a:extLst>
                  <a:ext uri="{FF2B5EF4-FFF2-40B4-BE49-F238E27FC236}">
                    <a16:creationId xmlns:a16="http://schemas.microsoft.com/office/drawing/2014/main" id="{85D76C3A-EF00-8B42-B77E-5937BCAEB2A1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285C275-A85C-534C-BED9-95790C0452CE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72EC185-4543-B84D-8EE5-928AB2B04971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B93888-215D-C948-A317-29CB9D9928A7}"/>
                </a:ext>
              </a:extLst>
            </p:cNvPr>
            <p:cNvSpPr/>
            <p:nvPr/>
          </p:nvSpPr>
          <p:spPr>
            <a:xfrm>
              <a:off x="3310961" y="3601260"/>
              <a:ext cx="205350" cy="23106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F4A27-BB62-5C44-B48F-744B51DEE1B5}"/>
              </a:ext>
            </a:extLst>
          </p:cNvPr>
          <p:cNvGrpSpPr/>
          <p:nvPr/>
        </p:nvGrpSpPr>
        <p:grpSpPr>
          <a:xfrm>
            <a:off x="5176693" y="2356479"/>
            <a:ext cx="1892476" cy="1348386"/>
            <a:chOff x="7819129" y="429903"/>
            <a:chExt cx="1892476" cy="134838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EE29D5-86AB-684E-8F27-16F2519B07FA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C1B6BA-42BE-BE4B-87A6-283C248E67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07DCF6-4B50-5444-A33B-902FD1F44B9A}"/>
                </a:ext>
              </a:extLst>
            </p:cNvPr>
            <p:cNvSpPr/>
            <p:nvPr/>
          </p:nvSpPr>
          <p:spPr>
            <a:xfrm>
              <a:off x="8546841" y="1083708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70BEDD-2E09-A642-8F7E-8EEB70F27CB5}"/>
                </a:ext>
              </a:extLst>
            </p:cNvPr>
            <p:cNvSpPr/>
            <p:nvPr/>
          </p:nvSpPr>
          <p:spPr>
            <a:xfrm>
              <a:off x="8928838" y="1086252"/>
              <a:ext cx="223935" cy="6515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5D290B-1CFB-3C41-9849-A10FA59DD57D}"/>
                </a:ext>
              </a:extLst>
            </p:cNvPr>
            <p:cNvSpPr/>
            <p:nvPr/>
          </p:nvSpPr>
          <p:spPr>
            <a:xfrm>
              <a:off x="9336024" y="436812"/>
              <a:ext cx="223935" cy="129844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8E7129-97A2-5344-BE2D-37427D071510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AEB0C9-13C4-994D-BB69-DE91C1BC512E}"/>
              </a:ext>
            </a:extLst>
          </p:cNvPr>
          <p:cNvSpPr txBox="1"/>
          <p:nvPr/>
        </p:nvSpPr>
        <p:spPr>
          <a:xfrm>
            <a:off x="5021801" y="1927180"/>
            <a:ext cx="244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Pigment concentrations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806689-1010-6741-A330-1115E14996A8}"/>
              </a:ext>
            </a:extLst>
          </p:cNvPr>
          <p:cNvGrpSpPr/>
          <p:nvPr/>
        </p:nvGrpSpPr>
        <p:grpSpPr>
          <a:xfrm>
            <a:off x="8387204" y="3754899"/>
            <a:ext cx="3668193" cy="1103601"/>
            <a:chOff x="551130" y="1964267"/>
            <a:chExt cx="3668193" cy="11036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1797288-3BB2-E343-B8E4-9A6C23EA20CF}"/>
                </a:ext>
              </a:extLst>
            </p:cNvPr>
            <p:cNvSpPr/>
            <p:nvPr/>
          </p:nvSpPr>
          <p:spPr>
            <a:xfrm>
              <a:off x="551130" y="2006652"/>
              <a:ext cx="230649" cy="26762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0702906-2514-334E-8106-D7913F9A9410}"/>
                </a:ext>
              </a:extLst>
            </p:cNvPr>
            <p:cNvSpPr/>
            <p:nvPr/>
          </p:nvSpPr>
          <p:spPr>
            <a:xfrm>
              <a:off x="559595" y="2379187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A0BF939-6A47-A84F-A596-819F73B24FEB}"/>
                </a:ext>
              </a:extLst>
            </p:cNvPr>
            <p:cNvSpPr/>
            <p:nvPr/>
          </p:nvSpPr>
          <p:spPr>
            <a:xfrm>
              <a:off x="559595" y="2751722"/>
              <a:ext cx="230649" cy="26762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FC48B4-DF9B-0646-BDFD-03C873D3B129}"/>
                </a:ext>
              </a:extLst>
            </p:cNvPr>
            <p:cNvSpPr txBox="1"/>
            <p:nvPr/>
          </p:nvSpPr>
          <p:spPr>
            <a:xfrm>
              <a:off x="781779" y="1964267"/>
              <a:ext cx="2743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diatom biomarker (</a:t>
              </a:r>
              <a:r>
                <a:rPr lang="en-US" dirty="0" err="1"/>
                <a:t>Fuco</a:t>
              </a:r>
              <a:r>
                <a:rPr lang="en-US" dirty="0"/>
                <a:t>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7F17C-33EF-B741-889C-BB9B68B90289}"/>
                </a:ext>
              </a:extLst>
            </p:cNvPr>
            <p:cNvSpPr txBox="1"/>
            <p:nvPr/>
          </p:nvSpPr>
          <p:spPr>
            <a:xfrm>
              <a:off x="781779" y="2335635"/>
              <a:ext cx="343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chlorophyte biomarker (</a:t>
              </a:r>
              <a:r>
                <a:rPr lang="en-US" dirty="0" err="1"/>
                <a:t>MVChlb</a:t>
              </a:r>
              <a:r>
                <a:rPr lang="en-US" dirty="0"/>
                <a:t>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7896C-4E73-3E48-A792-C010FFCF8B89}"/>
                </a:ext>
              </a:extLst>
            </p:cNvPr>
            <p:cNvSpPr txBox="1"/>
            <p:nvPr/>
          </p:nvSpPr>
          <p:spPr>
            <a:xfrm>
              <a:off x="781779" y="2698536"/>
              <a:ext cx="3327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dinoflagellate biomarker (</a:t>
              </a:r>
              <a:r>
                <a:rPr lang="en-US" dirty="0" err="1"/>
                <a:t>Perid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DE653A-B6BE-3947-BF3B-CAF4FDB77F4C}"/>
              </a:ext>
            </a:extLst>
          </p:cNvPr>
          <p:cNvGrpSpPr/>
          <p:nvPr/>
        </p:nvGrpSpPr>
        <p:grpSpPr>
          <a:xfrm>
            <a:off x="955953" y="2498300"/>
            <a:ext cx="370983" cy="1301460"/>
            <a:chOff x="1775382" y="5116273"/>
            <a:chExt cx="173707" cy="635599"/>
          </a:xfrm>
        </p:grpSpPr>
        <p:sp>
          <p:nvSpPr>
            <p:cNvPr id="50" name="Donut 49">
              <a:extLst>
                <a:ext uri="{FF2B5EF4-FFF2-40B4-BE49-F238E27FC236}">
                  <a16:creationId xmlns:a16="http://schemas.microsoft.com/office/drawing/2014/main" id="{58929E2A-0458-FB45-B1A7-27687B1B7EA6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5315AC0-FCBC-AB4D-A58F-9D8C437DB054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BEDA7F3-691D-4648-94D3-ECC1DCE13A60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Down Arrow 62">
            <a:extLst>
              <a:ext uri="{FF2B5EF4-FFF2-40B4-BE49-F238E27FC236}">
                <a16:creationId xmlns:a16="http://schemas.microsoft.com/office/drawing/2014/main" id="{F813AF61-844F-624E-B79D-B8A9B319F649}"/>
              </a:ext>
            </a:extLst>
          </p:cNvPr>
          <p:cNvSpPr/>
          <p:nvPr/>
        </p:nvSpPr>
        <p:spPr>
          <a:xfrm>
            <a:off x="1973953" y="3821107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C2EA63-E2EF-8F48-94FD-5367512BB2D7}"/>
              </a:ext>
            </a:extLst>
          </p:cNvPr>
          <p:cNvGrpSpPr/>
          <p:nvPr/>
        </p:nvGrpSpPr>
        <p:grpSpPr>
          <a:xfrm>
            <a:off x="1411536" y="5154058"/>
            <a:ext cx="370983" cy="1301460"/>
            <a:chOff x="1775382" y="5116273"/>
            <a:chExt cx="173707" cy="635599"/>
          </a:xfrm>
        </p:grpSpPr>
        <p:sp>
          <p:nvSpPr>
            <p:cNvPr id="66" name="Donut 65">
              <a:extLst>
                <a:ext uri="{FF2B5EF4-FFF2-40B4-BE49-F238E27FC236}">
                  <a16:creationId xmlns:a16="http://schemas.microsoft.com/office/drawing/2014/main" id="{E4EDB230-3ADE-CA48-8466-DD4E159BF528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EA525F5-2C1F-AF43-BE56-F46CDE992396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88AE907-072D-8140-8C3E-90CF9A355CC6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C6DD9A-DE09-9947-9538-517DE03C4B32}"/>
              </a:ext>
            </a:extLst>
          </p:cNvPr>
          <p:cNvGrpSpPr/>
          <p:nvPr/>
        </p:nvGrpSpPr>
        <p:grpSpPr>
          <a:xfrm>
            <a:off x="1915767" y="5005031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7FDF635-86DA-6E41-B763-8582A151A89B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E326BF5-7754-9640-87D4-E3C20A56F6D0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CC16E7A-A3E6-CA4D-8442-5F0A1D299DE3}"/>
              </a:ext>
            </a:extLst>
          </p:cNvPr>
          <p:cNvGrpSpPr/>
          <p:nvPr/>
        </p:nvGrpSpPr>
        <p:grpSpPr>
          <a:xfrm>
            <a:off x="2808364" y="5327338"/>
            <a:ext cx="905933" cy="1251755"/>
            <a:chOff x="2761511" y="2617568"/>
            <a:chExt cx="905933" cy="125175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3605568-92BF-934B-A711-C8C2DD75B37D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75" name="Teardrop 74">
                <a:extLst>
                  <a:ext uri="{FF2B5EF4-FFF2-40B4-BE49-F238E27FC236}">
                    <a16:creationId xmlns:a16="http://schemas.microsoft.com/office/drawing/2014/main" id="{5A5B38CF-EEFD-DB40-B9FF-70D55024C25D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ardrop 75">
                <a:extLst>
                  <a:ext uri="{FF2B5EF4-FFF2-40B4-BE49-F238E27FC236}">
                    <a16:creationId xmlns:a16="http://schemas.microsoft.com/office/drawing/2014/main" id="{A194BE82-56F0-4D43-A4E6-495D8BE5B3B6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1C79A20A-0041-1D4E-966B-B6341255C6E7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6942FB8-E1A0-C046-9F94-047C2ABE2EF1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9047548-7977-C541-AD58-AC236FE480CC}"/>
                </a:ext>
              </a:extLst>
            </p:cNvPr>
            <p:cNvSpPr/>
            <p:nvPr/>
          </p:nvSpPr>
          <p:spPr>
            <a:xfrm>
              <a:off x="3310961" y="3601260"/>
              <a:ext cx="205350" cy="23106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67D586-9951-B847-840C-25229F4DDDC4}"/>
              </a:ext>
            </a:extLst>
          </p:cNvPr>
          <p:cNvGrpSpPr/>
          <p:nvPr/>
        </p:nvGrpSpPr>
        <p:grpSpPr>
          <a:xfrm>
            <a:off x="3011133" y="4394233"/>
            <a:ext cx="905933" cy="1251755"/>
            <a:chOff x="2761511" y="2617568"/>
            <a:chExt cx="905933" cy="125175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1B82BD9-1B80-7C45-A924-56AD5528D427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82" name="Teardrop 81">
                <a:extLst>
                  <a:ext uri="{FF2B5EF4-FFF2-40B4-BE49-F238E27FC236}">
                    <a16:creationId xmlns:a16="http://schemas.microsoft.com/office/drawing/2014/main" id="{53766C53-319E-0D40-8095-63AF23620F27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ardrop 82">
                <a:extLst>
                  <a:ext uri="{FF2B5EF4-FFF2-40B4-BE49-F238E27FC236}">
                    <a16:creationId xmlns:a16="http://schemas.microsoft.com/office/drawing/2014/main" id="{4880FE79-30C2-6147-A1C2-E67807D53D15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DA50418-77B8-E84F-A1A9-4B59CB1AB6DF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89E230E1-9C56-694B-B450-120FECA2C41A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FF43610-D4A5-434A-BE7B-DDB68CEA185F}"/>
                </a:ext>
              </a:extLst>
            </p:cNvPr>
            <p:cNvSpPr/>
            <p:nvPr/>
          </p:nvSpPr>
          <p:spPr>
            <a:xfrm>
              <a:off x="3300327" y="3468996"/>
              <a:ext cx="297513" cy="32079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B5C37E5C-A35D-0A4B-9F95-7F493CDF1A97}"/>
              </a:ext>
            </a:extLst>
          </p:cNvPr>
          <p:cNvSpPr txBox="1"/>
          <p:nvPr/>
        </p:nvSpPr>
        <p:spPr>
          <a:xfrm rot="2578643">
            <a:off x="3195945" y="4643540"/>
            <a:ext cx="152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diatom*</a:t>
            </a:r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61255432-7C81-E44D-B304-73AA4492FE93}"/>
              </a:ext>
            </a:extLst>
          </p:cNvPr>
          <p:cNvSpPr/>
          <p:nvPr/>
        </p:nvSpPr>
        <p:spPr>
          <a:xfrm>
            <a:off x="6101672" y="3791650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0F4DA94-B6E1-984C-9451-1AE4ED7A73E4}"/>
              </a:ext>
            </a:extLst>
          </p:cNvPr>
          <p:cNvGrpSpPr/>
          <p:nvPr/>
        </p:nvGrpSpPr>
        <p:grpSpPr>
          <a:xfrm>
            <a:off x="5162724" y="5043688"/>
            <a:ext cx="1892476" cy="1348386"/>
            <a:chOff x="7819129" y="429903"/>
            <a:chExt cx="1892476" cy="1348386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BBE2D88-D63A-5F4B-A584-786EA5A08CFE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9EA466-85EB-1D4D-BF40-E27606D5C6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3C7AA2A-0F7D-374D-9A93-7674916EDBEC}"/>
                </a:ext>
              </a:extLst>
            </p:cNvPr>
            <p:cNvSpPr/>
            <p:nvPr/>
          </p:nvSpPr>
          <p:spPr>
            <a:xfrm>
              <a:off x="8546841" y="1083708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C3FDB4B-4331-674F-A5E2-193DE68F9013}"/>
                </a:ext>
              </a:extLst>
            </p:cNvPr>
            <p:cNvSpPr/>
            <p:nvPr/>
          </p:nvSpPr>
          <p:spPr>
            <a:xfrm>
              <a:off x="8928838" y="1086252"/>
              <a:ext cx="223935" cy="6515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7D2E9EB-990C-FF48-8F85-C191AEF7998C}"/>
                </a:ext>
              </a:extLst>
            </p:cNvPr>
            <p:cNvSpPr/>
            <p:nvPr/>
          </p:nvSpPr>
          <p:spPr>
            <a:xfrm>
              <a:off x="9336024" y="436812"/>
              <a:ext cx="223935" cy="129844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2DBF392-709E-2047-BBFC-058033B41DB8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8AF77F6-ADE1-0B42-A3C9-4AFF5B158A32}"/>
              </a:ext>
            </a:extLst>
          </p:cNvPr>
          <p:cNvSpPr txBox="1"/>
          <p:nvPr/>
        </p:nvSpPr>
        <p:spPr>
          <a:xfrm>
            <a:off x="8217126" y="5421522"/>
            <a:ext cx="3545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*Other sources of inter- and intra-group variability in biomarker pigment expression are known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150F7335-D6AD-274C-BDC5-8F6535F1A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93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This is a large source of uncertainty in pigment-based PCC estimates in the SB Channel</a:t>
            </a:r>
          </a:p>
        </p:txBody>
      </p:sp>
    </p:spTree>
    <p:extLst>
      <p:ext uri="{BB962C8B-B14F-4D97-AF65-F5344CB8AC3E}">
        <p14:creationId xmlns:p14="http://schemas.microsoft.com/office/powerpoint/2010/main" val="2719610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EBC4-C745-A641-90E7-E6582D88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052" y="262985"/>
            <a:ext cx="12217052" cy="1325563"/>
          </a:xfrm>
        </p:spPr>
        <p:txBody>
          <a:bodyPr/>
          <a:lstStyle/>
          <a:p>
            <a:pPr algn="ctr"/>
            <a:r>
              <a:rPr lang="en-US" dirty="0"/>
              <a:t>Disagreements provide new physiological insights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B5C90-6EC4-724B-A350-AE604953B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255" y="2033433"/>
            <a:ext cx="2398734" cy="3901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F756D-7F4D-E144-85D5-3C68374FF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1690689"/>
            <a:ext cx="5396448" cy="43418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99421-079F-5148-9A34-FF45A25FA9DA}"/>
              </a:ext>
            </a:extLst>
          </p:cNvPr>
          <p:cNvSpPr txBox="1"/>
          <p:nvPr/>
        </p:nvSpPr>
        <p:spPr>
          <a:xfrm>
            <a:off x="5541028" y="1594882"/>
            <a:ext cx="2398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Phaeocystis</a:t>
            </a:r>
            <a:r>
              <a:rPr lang="en-US" i="1" dirty="0"/>
              <a:t> </a:t>
            </a:r>
            <a:r>
              <a:rPr lang="en-US" i="1" dirty="0" err="1"/>
              <a:t>globosa</a:t>
            </a:r>
            <a:endParaRPr lang="en-US" dirty="0"/>
          </a:p>
          <a:p>
            <a:r>
              <a:rPr lang="en-US" dirty="0"/>
              <a:t>Other </a:t>
            </a:r>
            <a:r>
              <a:rPr lang="en-US" dirty="0" err="1"/>
              <a:t>Prymnesiophytes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875B06-3A69-6547-863C-ACBB8E923197}"/>
              </a:ext>
            </a:extLst>
          </p:cNvPr>
          <p:cNvSpPr/>
          <p:nvPr/>
        </p:nvSpPr>
        <p:spPr>
          <a:xfrm>
            <a:off x="5260576" y="1653110"/>
            <a:ext cx="280452" cy="2524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1F38F-2760-6C4F-9E8E-4CD0F1F07E77}"/>
              </a:ext>
            </a:extLst>
          </p:cNvPr>
          <p:cNvSpPr/>
          <p:nvPr/>
        </p:nvSpPr>
        <p:spPr>
          <a:xfrm>
            <a:off x="5262664" y="1930770"/>
            <a:ext cx="280452" cy="252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E83E0-23A6-2842-9A7F-C10B6A30D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214" y="2033433"/>
            <a:ext cx="3832086" cy="3471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218E1E-87E8-0846-81F1-D7EA24AA21EE}"/>
              </a:ext>
            </a:extLst>
          </p:cNvPr>
          <p:cNvSpPr txBox="1"/>
          <p:nvPr/>
        </p:nvSpPr>
        <p:spPr>
          <a:xfrm>
            <a:off x="-25052" y="6600327"/>
            <a:ext cx="8367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*Baumann et al. 1994, </a:t>
            </a:r>
            <a:r>
              <a:rPr lang="en-US" sz="1400" i="1" dirty="0"/>
              <a:t>J. Marine Systems</a:t>
            </a:r>
            <a:r>
              <a:rPr lang="en-US" sz="1400" dirty="0"/>
              <a:t>; </a:t>
            </a:r>
            <a:r>
              <a:rPr lang="en-US" sz="1400" dirty="0" err="1"/>
              <a:t>Schoemann</a:t>
            </a:r>
            <a:r>
              <a:rPr lang="en-US" sz="1400" dirty="0"/>
              <a:t> et al. 2005, </a:t>
            </a:r>
            <a:r>
              <a:rPr lang="en-US" sz="1400" i="1" dirty="0"/>
              <a:t>J. Sea Research</a:t>
            </a:r>
            <a:r>
              <a:rPr lang="en-US" sz="1400" dirty="0"/>
              <a:t>; Catlett et al., in review at </a:t>
            </a:r>
            <a:r>
              <a:rPr lang="en-US" sz="1400" i="1" dirty="0"/>
              <a:t>L&amp;O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525A53-1D26-0C46-8609-3675C8DD1BDC}"/>
              </a:ext>
            </a:extLst>
          </p:cNvPr>
          <p:cNvSpPr txBox="1"/>
          <p:nvPr/>
        </p:nvSpPr>
        <p:spPr>
          <a:xfrm>
            <a:off x="668809" y="6070311"/>
            <a:ext cx="10854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P. </a:t>
            </a:r>
            <a:r>
              <a:rPr lang="en-US" sz="2400" i="1" dirty="0" err="1"/>
              <a:t>globosa</a:t>
            </a:r>
            <a:r>
              <a:rPr lang="en-US" sz="2400" i="1" dirty="0"/>
              <a:t> </a:t>
            </a:r>
            <a:r>
              <a:rPr lang="en-US" sz="2400" dirty="0"/>
              <a:t>forms carbon-rich colonies and is known to occasionally express 0 </a:t>
            </a:r>
            <a:r>
              <a:rPr lang="en-US" sz="2400" dirty="0" err="1"/>
              <a:t>Hexfuco</a:t>
            </a:r>
            <a:r>
              <a:rPr lang="en-US" sz="2400" dirty="0"/>
              <a:t>!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615E52AB-045C-D247-8B43-E3E1B84FF1AB}"/>
              </a:ext>
            </a:extLst>
          </p:cNvPr>
          <p:cNvSpPr/>
          <p:nvPr/>
        </p:nvSpPr>
        <p:spPr>
          <a:xfrm rot="20660530">
            <a:off x="1002082" y="2158130"/>
            <a:ext cx="325677" cy="622648"/>
          </a:xfrm>
          <a:prstGeom prst="donut">
            <a:avLst>
              <a:gd name="adj" fmla="val 1284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E5EA08-D807-3A49-8E41-F9B1409A2079}"/>
              </a:ext>
            </a:extLst>
          </p:cNvPr>
          <p:cNvCxnSpPr/>
          <p:nvPr/>
        </p:nvCxnSpPr>
        <p:spPr>
          <a:xfrm>
            <a:off x="1288790" y="2404997"/>
            <a:ext cx="4015947" cy="38830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3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7BE24-B12F-E145-B893-7616D28F1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2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Mixotrophy marker pigments?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36DD1-A681-0C4B-9245-AA79D9169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841" y="1153153"/>
            <a:ext cx="5248317" cy="286271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7D9F848-175E-B846-82B9-99A791FC51B9}"/>
              </a:ext>
            </a:extLst>
          </p:cNvPr>
          <p:cNvGrpSpPr/>
          <p:nvPr/>
        </p:nvGrpSpPr>
        <p:grpSpPr>
          <a:xfrm>
            <a:off x="8731572" y="4505756"/>
            <a:ext cx="3344681" cy="2093626"/>
            <a:chOff x="8731572" y="4505756"/>
            <a:chExt cx="3344681" cy="20936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B4EB302-563C-FA4B-99B6-D3E772F84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1572" y="4505756"/>
              <a:ext cx="3267458" cy="209362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97A9106-A81A-A944-AD6B-8D25317056AF}"/>
                </a:ext>
              </a:extLst>
            </p:cNvPr>
            <p:cNvSpPr/>
            <p:nvPr/>
          </p:nvSpPr>
          <p:spPr>
            <a:xfrm>
              <a:off x="11757133" y="4663136"/>
              <a:ext cx="239513" cy="1676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7E3652-C556-3B46-B219-EAB3827BAC3A}"/>
                </a:ext>
              </a:extLst>
            </p:cNvPr>
            <p:cNvSpPr/>
            <p:nvPr/>
          </p:nvSpPr>
          <p:spPr>
            <a:xfrm rot="14185406">
              <a:off x="11783684" y="5898420"/>
              <a:ext cx="332605" cy="2525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68D33B5-CBE5-6840-B9DB-195C897D1EF5}"/>
              </a:ext>
            </a:extLst>
          </p:cNvPr>
          <p:cNvSpPr txBox="1"/>
          <p:nvPr/>
        </p:nvSpPr>
        <p:spPr>
          <a:xfrm>
            <a:off x="8727484" y="2330824"/>
            <a:ext cx="366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Allo</a:t>
            </a:r>
            <a:r>
              <a:rPr lang="en-US" dirty="0"/>
              <a:t> = Alloxanthin, marker pigment for </a:t>
            </a:r>
            <a:r>
              <a:rPr lang="en-US" dirty="0" err="1"/>
              <a:t>cryptophyte</a:t>
            </a:r>
            <a:r>
              <a:rPr lang="en-US" dirty="0"/>
              <a:t> phytoplankton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48264-49A6-CA44-B21C-27A1C7DD7F79}"/>
              </a:ext>
            </a:extLst>
          </p:cNvPr>
          <p:cNvSpPr txBox="1"/>
          <p:nvPr/>
        </p:nvSpPr>
        <p:spPr>
          <a:xfrm>
            <a:off x="8497292" y="1145068"/>
            <a:ext cx="2419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Teleaulax</a:t>
            </a:r>
            <a:r>
              <a:rPr lang="en-US" dirty="0"/>
              <a:t> = </a:t>
            </a:r>
            <a:r>
              <a:rPr lang="en-US" dirty="0" err="1"/>
              <a:t>cryptophyte</a:t>
            </a:r>
            <a:r>
              <a:rPr lang="en-US" dirty="0"/>
              <a:t> phytoplankton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02BE8A-A25D-E640-990E-00EFC1EE4E88}"/>
              </a:ext>
            </a:extLst>
          </p:cNvPr>
          <p:cNvSpPr txBox="1"/>
          <p:nvPr/>
        </p:nvSpPr>
        <p:spPr>
          <a:xfrm>
            <a:off x="0" y="2464014"/>
            <a:ext cx="336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Mesodinium</a:t>
            </a:r>
            <a:r>
              <a:rPr lang="en-US" i="1" dirty="0"/>
              <a:t> </a:t>
            </a:r>
            <a:r>
              <a:rPr lang="en-US" dirty="0"/>
              <a:t>= ciliate, can be phago-heterotroph or mixotroph</a:t>
            </a:r>
            <a:endParaRPr lang="en-US" i="1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48E5A8-AB94-5049-A46C-65E73C9EF622}"/>
              </a:ext>
            </a:extLst>
          </p:cNvPr>
          <p:cNvCxnSpPr>
            <a:cxnSpLocks/>
          </p:cNvCxnSpPr>
          <p:nvPr/>
        </p:nvCxnSpPr>
        <p:spPr>
          <a:xfrm flipH="1">
            <a:off x="7844590" y="1452938"/>
            <a:ext cx="622377" cy="5026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96736F1-18D0-554B-9DE0-3C48493CD38D}"/>
              </a:ext>
            </a:extLst>
          </p:cNvPr>
          <p:cNvCxnSpPr>
            <a:cxnSpLocks/>
          </p:cNvCxnSpPr>
          <p:nvPr/>
        </p:nvCxnSpPr>
        <p:spPr>
          <a:xfrm flipV="1">
            <a:off x="3161168" y="2782350"/>
            <a:ext cx="561809" cy="204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7232C2C-2D8C-8E4D-94F3-0A53741308E3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8206451" y="2653990"/>
            <a:ext cx="521033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C74FC6A-7914-DC41-B53D-03A44BD26908}"/>
              </a:ext>
            </a:extLst>
          </p:cNvPr>
          <p:cNvSpPr txBox="1"/>
          <p:nvPr/>
        </p:nvSpPr>
        <p:spPr>
          <a:xfrm>
            <a:off x="-34725" y="6550223"/>
            <a:ext cx="3128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*adapted from </a:t>
            </a:r>
            <a:r>
              <a:rPr lang="en-US" sz="1400" dirty="0" err="1"/>
              <a:t>Mitra</a:t>
            </a:r>
            <a:r>
              <a:rPr lang="en-US" sz="1400" dirty="0"/>
              <a:t> et al., 2016, </a:t>
            </a:r>
            <a:r>
              <a:rPr lang="en-US" sz="1400" i="1" dirty="0"/>
              <a:t>Protist</a:t>
            </a:r>
            <a:endParaRPr lang="en-US" sz="140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48064ACC-7DC1-2516-6822-7F1699973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097907"/>
            <a:ext cx="8727484" cy="1398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Covariation network shows significant correlations (green lines connecting two dots) between specific pigments (dots) and ASVs ≈ species (dots)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198881-FAA0-F10D-4DEA-BD9B11409224}"/>
              </a:ext>
            </a:extLst>
          </p:cNvPr>
          <p:cNvSpPr txBox="1"/>
          <p:nvPr/>
        </p:nvSpPr>
        <p:spPr>
          <a:xfrm>
            <a:off x="0" y="5579942"/>
            <a:ext cx="84972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Alloxanthin is likely a marker pigment for mixotrophic ciliates in the SB Channel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0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38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FFDC282-D22A-4F44-A106-5CEB21688707}"/>
              </a:ext>
            </a:extLst>
          </p:cNvPr>
          <p:cNvGrpSpPr>
            <a:grpSpLocks noChangeAspect="1"/>
          </p:cNvGrpSpPr>
          <p:nvPr/>
        </p:nvGrpSpPr>
        <p:grpSpPr>
          <a:xfrm>
            <a:off x="-396598" y="1790901"/>
            <a:ext cx="6492600" cy="4891584"/>
            <a:chOff x="3277802" y="0"/>
            <a:chExt cx="8458200" cy="64513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C680B6-F342-664B-92F2-F9DD05830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7802" y="0"/>
              <a:ext cx="8458200" cy="6184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91F4FB-A60E-2646-85A3-B72AF87063D8}"/>
                </a:ext>
              </a:extLst>
            </p:cNvPr>
            <p:cNvSpPr txBox="1"/>
            <p:nvPr/>
          </p:nvSpPr>
          <p:spPr>
            <a:xfrm>
              <a:off x="4861560" y="6095899"/>
              <a:ext cx="857947" cy="35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Helvetica" pitchFamily="2" charset="0"/>
                </a:rPr>
                <a:t>Diatom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E25DC3-01E3-6842-8FC9-07B33510786F}"/>
                </a:ext>
              </a:extLst>
            </p:cNvPr>
            <p:cNvSpPr txBox="1"/>
            <p:nvPr/>
          </p:nvSpPr>
          <p:spPr>
            <a:xfrm>
              <a:off x="6086495" y="6095799"/>
              <a:ext cx="631209" cy="35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  <a:latin typeface="Helvetica" pitchFamily="2" charset="0"/>
                </a:rPr>
                <a:t>Dino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89C1A0-94E3-CB44-BF16-03C31EF36F65}"/>
                </a:ext>
              </a:extLst>
            </p:cNvPr>
            <p:cNvSpPr txBox="1"/>
            <p:nvPr/>
          </p:nvSpPr>
          <p:spPr>
            <a:xfrm>
              <a:off x="6647289" y="6091473"/>
              <a:ext cx="1413821" cy="35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F00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Chlorophytes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D91DB3-6023-184C-B099-185A82FE6A2D}"/>
                </a:ext>
              </a:extLst>
            </p:cNvPr>
            <p:cNvSpPr/>
            <p:nvPr/>
          </p:nvSpPr>
          <p:spPr>
            <a:xfrm>
              <a:off x="8086051" y="6091473"/>
              <a:ext cx="1777699" cy="355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A827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Prymnesiophytes</a:t>
              </a:r>
              <a:endParaRPr lang="en-US" sz="1400" dirty="0">
                <a:solidFill>
                  <a:srgbClr val="FFA827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82E656-9393-5241-BF59-87FDAC1337C1}"/>
                </a:ext>
              </a:extLst>
            </p:cNvPr>
            <p:cNvSpPr/>
            <p:nvPr/>
          </p:nvSpPr>
          <p:spPr>
            <a:xfrm>
              <a:off x="9936088" y="6091473"/>
              <a:ext cx="1108456" cy="355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40FF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Picophyto</a:t>
              </a:r>
              <a:endParaRPr lang="en-US" sz="1400" dirty="0">
                <a:solidFill>
                  <a:srgbClr val="FF40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B8DB90-FFB5-BC4D-AD2D-8D8EE48E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Phytoplankton pigments covary with diverse phytoplankton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AAB60-B437-2643-8C62-E0A27C6A6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5" t="9375" r="2676"/>
          <a:stretch/>
        </p:blipFill>
        <p:spPr>
          <a:xfrm>
            <a:off x="5683296" y="1790901"/>
            <a:ext cx="6508704" cy="46187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6F3461C-C5C1-544E-97AE-6530A42D944D}"/>
              </a:ext>
            </a:extLst>
          </p:cNvPr>
          <p:cNvSpPr txBox="1"/>
          <p:nvPr/>
        </p:nvSpPr>
        <p:spPr>
          <a:xfrm>
            <a:off x="7643848" y="6550223"/>
            <a:ext cx="4571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*Catlett &amp; Siegel, 2018, 2021; Catlett et al., in review at </a:t>
            </a:r>
            <a:r>
              <a:rPr lang="en-US" sz="1400" i="1" dirty="0"/>
              <a:t>L&amp;O</a:t>
            </a:r>
          </a:p>
        </p:txBody>
      </p:sp>
    </p:spTree>
    <p:extLst>
      <p:ext uri="{BB962C8B-B14F-4D97-AF65-F5344CB8AC3E}">
        <p14:creationId xmlns:p14="http://schemas.microsoft.com/office/powerpoint/2010/main" val="403172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FFDC282-D22A-4F44-A106-5CEB21688707}"/>
              </a:ext>
            </a:extLst>
          </p:cNvPr>
          <p:cNvGrpSpPr>
            <a:grpSpLocks noChangeAspect="1"/>
          </p:cNvGrpSpPr>
          <p:nvPr/>
        </p:nvGrpSpPr>
        <p:grpSpPr>
          <a:xfrm>
            <a:off x="-396598" y="1790901"/>
            <a:ext cx="6492600" cy="4891584"/>
            <a:chOff x="3277802" y="0"/>
            <a:chExt cx="8458200" cy="64513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C680B6-F342-664B-92F2-F9DD05830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802" y="0"/>
              <a:ext cx="8458200" cy="6184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91F4FB-A60E-2646-85A3-B72AF87063D8}"/>
                </a:ext>
              </a:extLst>
            </p:cNvPr>
            <p:cNvSpPr txBox="1"/>
            <p:nvPr/>
          </p:nvSpPr>
          <p:spPr>
            <a:xfrm>
              <a:off x="4861560" y="6095899"/>
              <a:ext cx="857947" cy="35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Helvetica" pitchFamily="2" charset="0"/>
                </a:rPr>
                <a:t>Diatom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E25DC3-01E3-6842-8FC9-07B33510786F}"/>
                </a:ext>
              </a:extLst>
            </p:cNvPr>
            <p:cNvSpPr txBox="1"/>
            <p:nvPr/>
          </p:nvSpPr>
          <p:spPr>
            <a:xfrm>
              <a:off x="6086495" y="6095799"/>
              <a:ext cx="631209" cy="35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432FF"/>
                  </a:solidFill>
                  <a:latin typeface="Helvetica" pitchFamily="2" charset="0"/>
                </a:rPr>
                <a:t>Dino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89C1A0-94E3-CB44-BF16-03C31EF36F65}"/>
                </a:ext>
              </a:extLst>
            </p:cNvPr>
            <p:cNvSpPr txBox="1"/>
            <p:nvPr/>
          </p:nvSpPr>
          <p:spPr>
            <a:xfrm>
              <a:off x="6647289" y="6091473"/>
              <a:ext cx="1413821" cy="355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F00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Chlorophytes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D91DB3-6023-184C-B099-185A82FE6A2D}"/>
                </a:ext>
              </a:extLst>
            </p:cNvPr>
            <p:cNvSpPr/>
            <p:nvPr/>
          </p:nvSpPr>
          <p:spPr>
            <a:xfrm>
              <a:off x="8086051" y="6091473"/>
              <a:ext cx="1777699" cy="355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A827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Prymnesiophytes</a:t>
              </a:r>
              <a:endParaRPr lang="en-US" sz="1400" dirty="0">
                <a:solidFill>
                  <a:srgbClr val="FFA827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82E656-9393-5241-BF59-87FDAC1337C1}"/>
                </a:ext>
              </a:extLst>
            </p:cNvPr>
            <p:cNvSpPr/>
            <p:nvPr/>
          </p:nvSpPr>
          <p:spPr>
            <a:xfrm>
              <a:off x="9936088" y="6091473"/>
              <a:ext cx="1108456" cy="3554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40FF"/>
                  </a:solidFill>
                  <a:latin typeface="Helvetica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Picophyto</a:t>
              </a:r>
              <a:endParaRPr lang="en-US" sz="1400" dirty="0">
                <a:solidFill>
                  <a:srgbClr val="FF40FF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B8DB90-FFB5-BC4D-AD2D-8D8EE48E8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27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Phytoplankton pigments covary with diverse phytoplankton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AAB60-B437-2643-8C62-E0A27C6A6D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5" t="9375" r="2676"/>
          <a:stretch/>
        </p:blipFill>
        <p:spPr>
          <a:xfrm>
            <a:off x="5683296" y="2248101"/>
            <a:ext cx="6508704" cy="46187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3DFD3D-1D48-5547-BE48-4AD43E9E7FFB}"/>
              </a:ext>
            </a:extLst>
          </p:cNvPr>
          <p:cNvCxnSpPr/>
          <p:nvPr/>
        </p:nvCxnSpPr>
        <p:spPr>
          <a:xfrm>
            <a:off x="204073" y="4321906"/>
            <a:ext cx="5303520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35F215-39C4-CD40-8C62-A2E656B19F83}"/>
              </a:ext>
            </a:extLst>
          </p:cNvPr>
          <p:cNvSpPr txBox="1"/>
          <p:nvPr/>
        </p:nvSpPr>
        <p:spPr>
          <a:xfrm>
            <a:off x="1148395" y="367557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F57B4-7339-DA4B-9CCF-224D9D97C7E3}"/>
              </a:ext>
            </a:extLst>
          </p:cNvPr>
          <p:cNvSpPr txBox="1"/>
          <p:nvPr/>
        </p:nvSpPr>
        <p:spPr>
          <a:xfrm>
            <a:off x="2174133" y="367557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AFF439-3866-CA4F-8BAA-63ED85EDB096}"/>
              </a:ext>
            </a:extLst>
          </p:cNvPr>
          <p:cNvSpPr txBox="1"/>
          <p:nvPr/>
        </p:nvSpPr>
        <p:spPr>
          <a:xfrm>
            <a:off x="2902740" y="367229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55180-0455-904C-A8A5-D4EBCEB71C51}"/>
              </a:ext>
            </a:extLst>
          </p:cNvPr>
          <p:cNvSpPr txBox="1"/>
          <p:nvPr/>
        </p:nvSpPr>
        <p:spPr>
          <a:xfrm>
            <a:off x="4288944" y="367229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EFF7EA-2015-5649-9682-F8D923B22903}"/>
              </a:ext>
            </a:extLst>
          </p:cNvPr>
          <p:cNvSpPr txBox="1"/>
          <p:nvPr/>
        </p:nvSpPr>
        <p:spPr>
          <a:xfrm>
            <a:off x="5036530" y="367229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DF97EA-BC20-2B46-8B21-9DB84D26CFD7}"/>
              </a:ext>
            </a:extLst>
          </p:cNvPr>
          <p:cNvSpPr txBox="1"/>
          <p:nvPr/>
        </p:nvSpPr>
        <p:spPr>
          <a:xfrm>
            <a:off x="8457854" y="596471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474767-4196-CC41-9A1B-0AA0203E4390}"/>
              </a:ext>
            </a:extLst>
          </p:cNvPr>
          <p:cNvSpPr txBox="1"/>
          <p:nvPr/>
        </p:nvSpPr>
        <p:spPr>
          <a:xfrm>
            <a:off x="7308306" y="2106217"/>
            <a:ext cx="109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2 + 3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BD0B78-837F-7A43-A781-ABF7A17F9AC9}"/>
              </a:ext>
            </a:extLst>
          </p:cNvPr>
          <p:cNvSpPr txBox="1"/>
          <p:nvPr/>
        </p:nvSpPr>
        <p:spPr>
          <a:xfrm>
            <a:off x="11255343" y="550312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F9DA45-F05E-F845-BBC8-45E16FE68E49}"/>
              </a:ext>
            </a:extLst>
          </p:cNvPr>
          <p:cNvSpPr txBox="1"/>
          <p:nvPr/>
        </p:nvSpPr>
        <p:spPr>
          <a:xfrm>
            <a:off x="6114712" y="503469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38DE21-85C3-6A40-87A4-0864BA0FFE1B}"/>
              </a:ext>
            </a:extLst>
          </p:cNvPr>
          <p:cNvSpPr txBox="1"/>
          <p:nvPr/>
        </p:nvSpPr>
        <p:spPr>
          <a:xfrm>
            <a:off x="11632556" y="326462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01291A-71F1-A746-BC3E-85C1C968849E}"/>
              </a:ext>
            </a:extLst>
          </p:cNvPr>
          <p:cNvSpPr txBox="1"/>
          <p:nvPr/>
        </p:nvSpPr>
        <p:spPr>
          <a:xfrm>
            <a:off x="9748216" y="6550223"/>
            <a:ext cx="2460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*Catlett et al., in review at </a:t>
            </a:r>
            <a:r>
              <a:rPr lang="en-US" sz="1400" i="1" dirty="0"/>
              <a:t>L&amp;O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361C3B-D293-4E4F-926C-444FD63C39B3}"/>
              </a:ext>
            </a:extLst>
          </p:cNvPr>
          <p:cNvSpPr txBox="1"/>
          <p:nvPr/>
        </p:nvSpPr>
        <p:spPr>
          <a:xfrm>
            <a:off x="1015642" y="1735280"/>
            <a:ext cx="3668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“Pigment communities”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2FF040-42FC-874D-81D9-A04E8B837EE2}"/>
              </a:ext>
            </a:extLst>
          </p:cNvPr>
          <p:cNvSpPr txBox="1"/>
          <p:nvPr/>
        </p:nvSpPr>
        <p:spPr>
          <a:xfrm>
            <a:off x="5967155" y="1735280"/>
            <a:ext cx="5940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“Pigment + DNA barcode communities”</a:t>
            </a:r>
          </a:p>
        </p:txBody>
      </p:sp>
    </p:spTree>
    <p:extLst>
      <p:ext uri="{BB962C8B-B14F-4D97-AF65-F5344CB8AC3E}">
        <p14:creationId xmlns:p14="http://schemas.microsoft.com/office/powerpoint/2010/main" val="163003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29166-ACD3-714A-AE04-AB507D88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99927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200" dirty="0"/>
              <a:t>Ocean color  				pigments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28A8D4-8BA1-F744-A94F-2A5A4C023DCF}"/>
              </a:ext>
            </a:extLst>
          </p:cNvPr>
          <p:cNvSpPr txBox="1"/>
          <p:nvPr/>
        </p:nvSpPr>
        <p:spPr>
          <a:xfrm>
            <a:off x="-27894" y="6536794"/>
            <a:ext cx="4522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*Toole &amp; Siegel, 2001, </a:t>
            </a:r>
            <a:r>
              <a:rPr lang="en-US" sz="1400" i="1" dirty="0"/>
              <a:t>JGR</a:t>
            </a:r>
            <a:r>
              <a:rPr lang="en-US" sz="1400" dirty="0"/>
              <a:t>;</a:t>
            </a:r>
            <a:r>
              <a:rPr lang="en-US" sz="1400" i="1" dirty="0"/>
              <a:t> </a:t>
            </a:r>
            <a:r>
              <a:rPr lang="en-US" sz="1400" dirty="0" err="1"/>
              <a:t>Bricaud</a:t>
            </a:r>
            <a:r>
              <a:rPr lang="en-US" sz="1400" dirty="0"/>
              <a:t> et al., 2004, </a:t>
            </a:r>
            <a:r>
              <a:rPr lang="en-US" sz="1400" i="1" dirty="0"/>
              <a:t>JGR Oceans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E72A1E-C5FD-6142-8FBB-5CDF6E60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248" y="2398077"/>
            <a:ext cx="3817435" cy="286307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B716AB-DC20-4B47-9704-3F68A471CF19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510640" y="3829616"/>
            <a:ext cx="6076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B8023ED-5499-2145-8496-6E60551D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2406225"/>
            <a:ext cx="3806572" cy="28549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00D3CD-35D5-F44C-870D-1A5686F0BEF1}"/>
              </a:ext>
            </a:extLst>
          </p:cNvPr>
          <p:cNvSpPr txBox="1"/>
          <p:nvPr/>
        </p:nvSpPr>
        <p:spPr>
          <a:xfrm>
            <a:off x="480554" y="4532667"/>
            <a:ext cx="299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Remote sensing reflectance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E157B5-BB1C-3A44-8A95-1A9E4145E53E}"/>
              </a:ext>
            </a:extLst>
          </p:cNvPr>
          <p:cNvSpPr txBox="1"/>
          <p:nvPr/>
        </p:nvSpPr>
        <p:spPr>
          <a:xfrm>
            <a:off x="4635086" y="4484995"/>
            <a:ext cx="164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piece of </a:t>
            </a:r>
            <a:r>
              <a:rPr lang="en-US" dirty="0" err="1"/>
              <a:t>Rrs</a:t>
            </a:r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0C40EC-81DD-EC47-B80E-54BD30450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5525" y="2532964"/>
            <a:ext cx="3840912" cy="283014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A318398-B0A9-D04D-8E9F-4CB1D5E36C24}"/>
              </a:ext>
            </a:extLst>
          </p:cNvPr>
          <p:cNvCxnSpPr>
            <a:cxnSpLocks/>
          </p:cNvCxnSpPr>
          <p:nvPr/>
        </p:nvCxnSpPr>
        <p:spPr>
          <a:xfrm>
            <a:off x="7632910" y="3829616"/>
            <a:ext cx="607608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22A25A-57A6-D54D-8E9B-1982C22F2196}"/>
              </a:ext>
            </a:extLst>
          </p:cNvPr>
          <p:cNvSpPr txBox="1"/>
          <p:nvPr/>
        </p:nvSpPr>
        <p:spPr>
          <a:xfrm>
            <a:off x="5955747" y="2599126"/>
            <a:ext cx="1649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Phytoplankton absorption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6C8FB2-37E6-1091-0B53-126AB51744ED}"/>
              </a:ext>
            </a:extLst>
          </p:cNvPr>
          <p:cNvCxnSpPr>
            <a:cxnSpLocks/>
          </p:cNvCxnSpPr>
          <p:nvPr/>
        </p:nvCxnSpPr>
        <p:spPr>
          <a:xfrm>
            <a:off x="4635086" y="1163807"/>
            <a:ext cx="360543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436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1748D-A0B9-781D-4AD4-CF719B58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Take-aways for phytoplankton composition/groups from 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1A3F6-AB12-AEEF-EB95-EF3F5D607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/>
          <a:lstStyle/>
          <a:p>
            <a:r>
              <a:rPr lang="en-US" dirty="0"/>
              <a:t>Integrating in situ phytoplankton composition methods provides new and improved interpretations and insights of remotely sensible pigment dynamics</a:t>
            </a:r>
          </a:p>
          <a:p>
            <a:r>
              <a:rPr lang="en-US" dirty="0"/>
              <a:t>Distinct suites of phytoplankton pigments covary with diverse assemblages of phytoplankton (and zoo- and </a:t>
            </a:r>
            <a:r>
              <a:rPr lang="en-US" dirty="0" err="1"/>
              <a:t>mixo</a:t>
            </a:r>
            <a:r>
              <a:rPr lang="en-US" dirty="0"/>
              <a:t>-plankton)</a:t>
            </a:r>
          </a:p>
          <a:p>
            <a:r>
              <a:rPr lang="en-US" dirty="0"/>
              <a:t>More work needed to develop predictive models to estimate phytoplankton composition from remotely sensible pigment concentrations (+ other remotely sensible parameters and properties)</a:t>
            </a:r>
          </a:p>
        </p:txBody>
      </p:sp>
    </p:spTree>
    <p:extLst>
      <p:ext uri="{BB962C8B-B14F-4D97-AF65-F5344CB8AC3E}">
        <p14:creationId xmlns:p14="http://schemas.microsoft.com/office/powerpoint/2010/main" val="3354313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A961-7E22-AC4C-AB2B-75D43E3E9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841171" y="-62805"/>
            <a:ext cx="12192000" cy="1070208"/>
          </a:xfrm>
        </p:spPr>
        <p:txBody>
          <a:bodyPr>
            <a:normAutofit/>
          </a:bodyPr>
          <a:lstStyle/>
          <a:p>
            <a:r>
              <a:rPr lang="en-US" dirty="0"/>
              <a:t>Acknowledgements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13B27-3032-444A-B2D1-F53A16324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70" t="13400" r="12436" b="12495"/>
          <a:stretch/>
        </p:blipFill>
        <p:spPr>
          <a:xfrm>
            <a:off x="10188472" y="4822306"/>
            <a:ext cx="2003528" cy="2056572"/>
          </a:xfrm>
          <a:prstGeom prst="rect">
            <a:avLst/>
          </a:prstGeom>
        </p:spPr>
      </p:pic>
      <p:pic>
        <p:nvPicPr>
          <p:cNvPr id="3" name="Picture 2" descr="Simons Foundation Awards EAPS Investigators | MIT Department of Earth,  Atmospheric and Planetary Sciences">
            <a:extLst>
              <a:ext uri="{FF2B5EF4-FFF2-40B4-BE49-F238E27FC236}">
                <a16:creationId xmlns:a16="http://schemas.microsoft.com/office/drawing/2014/main" id="{D3CA7A7F-21CC-4B48-A357-9B0991481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263" y="261258"/>
            <a:ext cx="3128618" cy="157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4820F-0C57-2840-A2EB-C727022A8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5582"/>
            <a:ext cx="2598821" cy="1381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CDD49C-618B-594F-A2BD-71F4A3149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94" y="5284400"/>
            <a:ext cx="2153746" cy="1408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715851-A509-D142-9F9F-2F61E8EA72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00" r="24400"/>
          <a:stretch/>
        </p:blipFill>
        <p:spPr>
          <a:xfrm>
            <a:off x="4881113" y="5284400"/>
            <a:ext cx="1538625" cy="1528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7ABC74-8C3D-F84B-97BE-047CA12D35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279" b="14349"/>
          <a:stretch/>
        </p:blipFill>
        <p:spPr>
          <a:xfrm>
            <a:off x="6484011" y="5324004"/>
            <a:ext cx="3640188" cy="14163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933646-F58D-6945-A59F-21817752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7959" y="1855540"/>
            <a:ext cx="3064042" cy="3090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9794C1-8205-7F48-97B7-2D9380EBD60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82" t="7803" b="7800"/>
          <a:stretch/>
        </p:blipFill>
        <p:spPr>
          <a:xfrm>
            <a:off x="13896" y="1853978"/>
            <a:ext cx="3815741" cy="3028854"/>
          </a:xfrm>
          <a:prstGeom prst="rect">
            <a:avLst/>
          </a:prstGeom>
        </p:spPr>
      </p:pic>
      <p:pic>
        <p:nvPicPr>
          <p:cNvPr id="1026" name="Picture 2" descr="https://lh3.googleusercontent.com/uTujB9uBC211s3Eh4Mi4L51QKfIa5Ck-O_wZNR8DEdgso2y3IIOZOSH80Aa_q5-MNV2EyYejZz0j04PTEJAYjfFi_sTGOZUXKxhWE_2izKpbLXw4vMEXHjGnIENwQ7-qLCtBePM">
            <a:extLst>
              <a:ext uri="{FF2B5EF4-FFF2-40B4-BE49-F238E27FC236}">
                <a16:creationId xmlns:a16="http://schemas.microsoft.com/office/drawing/2014/main" id="{DCD8A1F6-8802-C440-812B-05A023D2E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575" y="2520511"/>
            <a:ext cx="5452849" cy="218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Nippon Foundation-GEBCO Seabed 2030 Project and Woods Hole  Oceanographic Institution enter partnership to map the world&amp;#39;s ocean | The  Nippon Foundation-GEBCO Seabed 2030 Project">
            <a:extLst>
              <a:ext uri="{FF2B5EF4-FFF2-40B4-BE49-F238E27FC236}">
                <a16:creationId xmlns:a16="http://schemas.microsoft.com/office/drawing/2014/main" id="{D2F7FB2A-D6FF-7F46-9FC3-06CAB0D5E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5" t="13205" r="2852" b="17514"/>
          <a:stretch/>
        </p:blipFill>
        <p:spPr bwMode="auto">
          <a:xfrm>
            <a:off x="4108539" y="1066399"/>
            <a:ext cx="4622398" cy="12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635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8">
            <a:extLst>
              <a:ext uri="{FF2B5EF4-FFF2-40B4-BE49-F238E27FC236}">
                <a16:creationId xmlns:a16="http://schemas.microsoft.com/office/drawing/2014/main" id="{8D95EC20-E6BE-F746-BA2D-61A431287F24}"/>
              </a:ext>
            </a:extLst>
          </p:cNvPr>
          <p:cNvSpPr/>
          <p:nvPr/>
        </p:nvSpPr>
        <p:spPr>
          <a:xfrm rot="10800000">
            <a:off x="6333444" y="3121664"/>
            <a:ext cx="2115422" cy="58577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BFA5E-B055-574D-8E50-CDE4C86E8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1569"/>
            <a:ext cx="12192000" cy="14000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With standard bioinformatic methods &gt; 30% ASVs come from an unknown class, which makes it hard to ID phytoplankton</a:t>
            </a:r>
          </a:p>
          <a:p>
            <a:r>
              <a:rPr lang="en-US" dirty="0" err="1"/>
              <a:t>ensembleTax</a:t>
            </a:r>
            <a:r>
              <a:rPr lang="en-US" dirty="0"/>
              <a:t> R package integrates taxonomic assignments from multiple algorithms/reference databases, allowing enhanced phytoplankton classification</a:t>
            </a:r>
          </a:p>
        </p:txBody>
      </p:sp>
      <p:sp>
        <p:nvSpPr>
          <p:cNvPr id="10" name="Bent Arrow 9">
            <a:extLst>
              <a:ext uri="{FF2B5EF4-FFF2-40B4-BE49-F238E27FC236}">
                <a16:creationId xmlns:a16="http://schemas.microsoft.com/office/drawing/2014/main" id="{3D57603E-B88B-7543-9F9C-7B9E5CFFD642}"/>
              </a:ext>
            </a:extLst>
          </p:cNvPr>
          <p:cNvSpPr/>
          <p:nvPr/>
        </p:nvSpPr>
        <p:spPr>
          <a:xfrm>
            <a:off x="6110639" y="2563849"/>
            <a:ext cx="2338227" cy="668193"/>
          </a:xfrm>
          <a:prstGeom prst="bentArrow">
            <a:avLst>
              <a:gd name="adj1" fmla="val 42375"/>
              <a:gd name="adj2" fmla="val 43451"/>
              <a:gd name="adj3" fmla="val 45576"/>
              <a:gd name="adj4" fmla="val 31046"/>
            </a:avLst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C8F1B5-11EE-CC4F-9713-87B191193ACE}"/>
              </a:ext>
            </a:extLst>
          </p:cNvPr>
          <p:cNvSpPr txBox="1"/>
          <p:nvPr/>
        </p:nvSpPr>
        <p:spPr>
          <a:xfrm>
            <a:off x="9296388" y="6352944"/>
            <a:ext cx="2884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*Thanks Kevin Son and Connie Liang!</a:t>
            </a:r>
          </a:p>
          <a:p>
            <a:pPr algn="r"/>
            <a:r>
              <a:rPr lang="en-US" sz="1400" dirty="0"/>
              <a:t>*Catlett et al., 2021, </a:t>
            </a:r>
            <a:r>
              <a:rPr lang="en-US" sz="1400" i="1" dirty="0" err="1"/>
              <a:t>PeerJ</a:t>
            </a:r>
            <a:endParaRPr lang="en-US" sz="1400" dirty="0"/>
          </a:p>
        </p:txBody>
      </p:sp>
      <p:sp>
        <p:nvSpPr>
          <p:cNvPr id="11" name="Bent Arrow 10">
            <a:extLst>
              <a:ext uri="{FF2B5EF4-FFF2-40B4-BE49-F238E27FC236}">
                <a16:creationId xmlns:a16="http://schemas.microsoft.com/office/drawing/2014/main" id="{D2D47D50-F13E-4E4E-95A6-11085C1761BB}"/>
              </a:ext>
            </a:extLst>
          </p:cNvPr>
          <p:cNvSpPr/>
          <p:nvPr/>
        </p:nvSpPr>
        <p:spPr>
          <a:xfrm flipV="1">
            <a:off x="6110639" y="3619680"/>
            <a:ext cx="2338227" cy="668193"/>
          </a:xfrm>
          <a:prstGeom prst="bentArrow">
            <a:avLst>
              <a:gd name="adj1" fmla="val 42375"/>
              <a:gd name="adj2" fmla="val 43451"/>
              <a:gd name="adj3" fmla="val 45576"/>
              <a:gd name="adj4" fmla="val 31046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2611AE-936D-454D-8008-35523E41F029}"/>
              </a:ext>
            </a:extLst>
          </p:cNvPr>
          <p:cNvSpPr txBox="1"/>
          <p:nvPr/>
        </p:nvSpPr>
        <p:spPr>
          <a:xfrm>
            <a:off x="5659128" y="3232043"/>
            <a:ext cx="67441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ATCG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5C60C0-61B5-894E-BFE7-B5F7FF948F42}"/>
              </a:ext>
            </a:extLst>
          </p:cNvPr>
          <p:cNvSpPr txBox="1"/>
          <p:nvPr/>
        </p:nvSpPr>
        <p:spPr>
          <a:xfrm>
            <a:off x="6319255" y="2672434"/>
            <a:ext cx="214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Algorithm 1, ref DB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41D3F-00E8-5641-98FA-355E7D89ADF1}"/>
              </a:ext>
            </a:extLst>
          </p:cNvPr>
          <p:cNvSpPr txBox="1"/>
          <p:nvPr/>
        </p:nvSpPr>
        <p:spPr>
          <a:xfrm>
            <a:off x="6305919" y="3232043"/>
            <a:ext cx="21480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Algorithm 1, ref DB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B0FA4-15FF-4046-B38F-F8D935BF2082}"/>
              </a:ext>
            </a:extLst>
          </p:cNvPr>
          <p:cNvSpPr txBox="1"/>
          <p:nvPr/>
        </p:nvSpPr>
        <p:spPr>
          <a:xfrm>
            <a:off x="6319254" y="3818663"/>
            <a:ext cx="214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Algorithm 2, ref DB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DD646-C1A4-1B43-9CEA-53A4AAE5F03D}"/>
              </a:ext>
            </a:extLst>
          </p:cNvPr>
          <p:cNvSpPr txBox="1"/>
          <p:nvPr/>
        </p:nvSpPr>
        <p:spPr>
          <a:xfrm>
            <a:off x="8501210" y="2672434"/>
            <a:ext cx="163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0432FF"/>
                </a:solidFill>
              </a:rPr>
              <a:t>Bacillariophyta</a:t>
            </a:r>
            <a:endParaRPr lang="en-US" i="1" dirty="0">
              <a:solidFill>
                <a:srgbClr val="0432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DFF58-F076-C849-B6FD-4405055B0791}"/>
              </a:ext>
            </a:extLst>
          </p:cNvPr>
          <p:cNvSpPr txBox="1"/>
          <p:nvPr/>
        </p:nvSpPr>
        <p:spPr>
          <a:xfrm>
            <a:off x="8501210" y="3232043"/>
            <a:ext cx="1103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Diatomea</a:t>
            </a:r>
            <a:endParaRPr lang="en-US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F5FA0F-700E-8146-BEB0-6F71E4DD0B61}"/>
              </a:ext>
            </a:extLst>
          </p:cNvPr>
          <p:cNvSpPr txBox="1"/>
          <p:nvPr/>
        </p:nvSpPr>
        <p:spPr>
          <a:xfrm>
            <a:off x="8501210" y="3810798"/>
            <a:ext cx="138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7030A0"/>
                </a:solidFill>
              </a:rPr>
              <a:t>Dinophyceae</a:t>
            </a:r>
            <a:endParaRPr lang="en-US" i="1" dirty="0">
              <a:solidFill>
                <a:srgbClr val="7030A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A1FDD0-2428-FD40-BCBA-75FA37CD45CD}"/>
              </a:ext>
            </a:extLst>
          </p:cNvPr>
          <p:cNvGrpSpPr/>
          <p:nvPr/>
        </p:nvGrpSpPr>
        <p:grpSpPr>
          <a:xfrm>
            <a:off x="10292902" y="2453715"/>
            <a:ext cx="221141" cy="806768"/>
            <a:chOff x="4793790" y="3516986"/>
            <a:chExt cx="221141" cy="806768"/>
          </a:xfrm>
        </p:grpSpPr>
        <p:sp>
          <p:nvSpPr>
            <p:cNvPr id="15" name="Donut 14">
              <a:extLst>
                <a:ext uri="{FF2B5EF4-FFF2-40B4-BE49-F238E27FC236}">
                  <a16:creationId xmlns:a16="http://schemas.microsoft.com/office/drawing/2014/main" id="{228DB272-5506-3244-A965-1B9DDE9D8E5E}"/>
                </a:ext>
              </a:extLst>
            </p:cNvPr>
            <p:cNvSpPr/>
            <p:nvPr/>
          </p:nvSpPr>
          <p:spPr>
            <a:xfrm rot="1892880">
              <a:off x="4833707" y="3516986"/>
              <a:ext cx="167640" cy="806768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3395BD-696E-EB4F-AE6F-021B959F60D8}"/>
                </a:ext>
              </a:extLst>
            </p:cNvPr>
            <p:cNvSpPr/>
            <p:nvPr/>
          </p:nvSpPr>
          <p:spPr>
            <a:xfrm rot="1892880">
              <a:off x="4969212" y="3712554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8A72820-4142-C54B-B306-99393F9C4512}"/>
                </a:ext>
              </a:extLst>
            </p:cNvPr>
            <p:cNvSpPr/>
            <p:nvPr/>
          </p:nvSpPr>
          <p:spPr>
            <a:xfrm rot="1892880">
              <a:off x="4793790" y="399828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3166BB-5CC2-8244-883D-B13FD31ED5F8}"/>
              </a:ext>
            </a:extLst>
          </p:cNvPr>
          <p:cNvGrpSpPr/>
          <p:nvPr/>
        </p:nvGrpSpPr>
        <p:grpSpPr>
          <a:xfrm>
            <a:off x="9684011" y="3022898"/>
            <a:ext cx="221141" cy="806768"/>
            <a:chOff x="4793790" y="3516986"/>
            <a:chExt cx="221141" cy="806768"/>
          </a:xfrm>
        </p:grpSpPr>
        <p:sp>
          <p:nvSpPr>
            <p:cNvPr id="20" name="Donut 19">
              <a:extLst>
                <a:ext uri="{FF2B5EF4-FFF2-40B4-BE49-F238E27FC236}">
                  <a16:creationId xmlns:a16="http://schemas.microsoft.com/office/drawing/2014/main" id="{EE2CD5D7-7BDB-D34A-AFE5-7667CC96C22C}"/>
                </a:ext>
              </a:extLst>
            </p:cNvPr>
            <p:cNvSpPr/>
            <p:nvPr/>
          </p:nvSpPr>
          <p:spPr>
            <a:xfrm rot="1892880">
              <a:off x="4833707" y="3516986"/>
              <a:ext cx="167640" cy="806768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E9F4D2B-13A1-5B44-A0BF-7E101B4F5EB4}"/>
                </a:ext>
              </a:extLst>
            </p:cNvPr>
            <p:cNvSpPr/>
            <p:nvPr/>
          </p:nvSpPr>
          <p:spPr>
            <a:xfrm rot="1892880">
              <a:off x="4969212" y="3712554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EE4F3FD-BBB9-6843-998A-F48FF4F27CD2}"/>
                </a:ext>
              </a:extLst>
            </p:cNvPr>
            <p:cNvSpPr/>
            <p:nvPr/>
          </p:nvSpPr>
          <p:spPr>
            <a:xfrm rot="1892880">
              <a:off x="4793790" y="399828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ardrop 22">
            <a:extLst>
              <a:ext uri="{FF2B5EF4-FFF2-40B4-BE49-F238E27FC236}">
                <a16:creationId xmlns:a16="http://schemas.microsoft.com/office/drawing/2014/main" id="{75E9364C-CF7F-B54D-B2AD-D5EEDDA7A533}"/>
              </a:ext>
            </a:extLst>
          </p:cNvPr>
          <p:cNvSpPr/>
          <p:nvPr/>
        </p:nvSpPr>
        <p:spPr>
          <a:xfrm rot="16150327">
            <a:off x="10241887" y="3999447"/>
            <a:ext cx="263116" cy="463595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F8F7236C-7F86-904D-B0C7-C3F36ABE05E4}"/>
              </a:ext>
            </a:extLst>
          </p:cNvPr>
          <p:cNvSpPr/>
          <p:nvPr/>
        </p:nvSpPr>
        <p:spPr>
          <a:xfrm rot="9434317" flipV="1">
            <a:off x="10285537" y="3942578"/>
            <a:ext cx="311243" cy="39191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C78C93C-FAB8-1043-BE5B-FBCE9596E2D8}"/>
              </a:ext>
            </a:extLst>
          </p:cNvPr>
          <p:cNvSpPr/>
          <p:nvPr/>
        </p:nvSpPr>
        <p:spPr>
          <a:xfrm rot="4193700">
            <a:off x="10284451" y="3997676"/>
            <a:ext cx="258494" cy="364958"/>
          </a:xfrm>
          <a:custGeom>
            <a:avLst/>
            <a:gdLst>
              <a:gd name="connsiteX0" fmla="*/ 0 w 472440"/>
              <a:gd name="connsiteY0" fmla="*/ 0 h 563880"/>
              <a:gd name="connsiteX1" fmla="*/ 182880 w 472440"/>
              <a:gd name="connsiteY1" fmla="*/ 350520 h 563880"/>
              <a:gd name="connsiteX2" fmla="*/ 472440 w 472440"/>
              <a:gd name="connsiteY2" fmla="*/ 56388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440" h="563880">
                <a:moveTo>
                  <a:pt x="0" y="0"/>
                </a:moveTo>
                <a:cubicBezTo>
                  <a:pt x="52070" y="128270"/>
                  <a:pt x="104140" y="256540"/>
                  <a:pt x="182880" y="350520"/>
                </a:cubicBezTo>
                <a:cubicBezTo>
                  <a:pt x="261620" y="444500"/>
                  <a:pt x="421640" y="528320"/>
                  <a:pt x="472440" y="56388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5C14E7E-A6C2-C44B-B0A9-6F315EDC2901}"/>
              </a:ext>
            </a:extLst>
          </p:cNvPr>
          <p:cNvSpPr/>
          <p:nvPr/>
        </p:nvSpPr>
        <p:spPr>
          <a:xfrm rot="4193700">
            <a:off x="9871231" y="3835820"/>
            <a:ext cx="466957" cy="177872"/>
          </a:xfrm>
          <a:custGeom>
            <a:avLst/>
            <a:gdLst>
              <a:gd name="connsiteX0" fmla="*/ 853440 w 853440"/>
              <a:gd name="connsiteY0" fmla="*/ 0 h 274822"/>
              <a:gd name="connsiteX1" fmla="*/ 579120 w 853440"/>
              <a:gd name="connsiteY1" fmla="*/ 106680 h 274822"/>
              <a:gd name="connsiteX2" fmla="*/ 335280 w 853440"/>
              <a:gd name="connsiteY2" fmla="*/ 76200 h 274822"/>
              <a:gd name="connsiteX3" fmla="*/ 274320 w 853440"/>
              <a:gd name="connsiteY3" fmla="*/ 274320 h 274822"/>
              <a:gd name="connsiteX4" fmla="*/ 0 w 853440"/>
              <a:gd name="connsiteY4" fmla="*/ 137160 h 274822"/>
              <a:gd name="connsiteX5" fmla="*/ 0 w 853440"/>
              <a:gd name="connsiteY5" fmla="*/ 137160 h 27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440" h="274822">
                <a:moveTo>
                  <a:pt x="853440" y="0"/>
                </a:moveTo>
                <a:cubicBezTo>
                  <a:pt x="759460" y="46990"/>
                  <a:pt x="665480" y="93980"/>
                  <a:pt x="579120" y="106680"/>
                </a:cubicBezTo>
                <a:cubicBezTo>
                  <a:pt x="492760" y="119380"/>
                  <a:pt x="386080" y="48260"/>
                  <a:pt x="335280" y="76200"/>
                </a:cubicBezTo>
                <a:cubicBezTo>
                  <a:pt x="284480" y="104140"/>
                  <a:pt x="330200" y="264160"/>
                  <a:pt x="274320" y="274320"/>
                </a:cubicBezTo>
                <a:cubicBezTo>
                  <a:pt x="218440" y="284480"/>
                  <a:pt x="0" y="137160"/>
                  <a:pt x="0" y="137160"/>
                </a:cubicBezTo>
                <a:lnTo>
                  <a:pt x="0" y="1371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CACC7AC7-D933-5E49-ACDA-4D41BEF9E2BA}"/>
              </a:ext>
            </a:extLst>
          </p:cNvPr>
          <p:cNvSpPr/>
          <p:nvPr/>
        </p:nvSpPr>
        <p:spPr>
          <a:xfrm>
            <a:off x="10817172" y="2576358"/>
            <a:ext cx="579120" cy="1724024"/>
          </a:xfrm>
          <a:prstGeom prst="rightBrace">
            <a:avLst>
              <a:gd name="adj1" fmla="val 73108"/>
              <a:gd name="adj2" fmla="val 49116"/>
            </a:avLst>
          </a:prstGeom>
          <a:ln w="762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6B67DE1-FB88-5945-8842-51A55648713D}"/>
              </a:ext>
            </a:extLst>
          </p:cNvPr>
          <p:cNvGrpSpPr/>
          <p:nvPr/>
        </p:nvGrpSpPr>
        <p:grpSpPr>
          <a:xfrm>
            <a:off x="11650869" y="3022898"/>
            <a:ext cx="221141" cy="806768"/>
            <a:chOff x="4793790" y="3516986"/>
            <a:chExt cx="221141" cy="806768"/>
          </a:xfrm>
        </p:grpSpPr>
        <p:sp>
          <p:nvSpPr>
            <p:cNvPr id="32" name="Donut 31">
              <a:extLst>
                <a:ext uri="{FF2B5EF4-FFF2-40B4-BE49-F238E27FC236}">
                  <a16:creationId xmlns:a16="http://schemas.microsoft.com/office/drawing/2014/main" id="{B854D286-875C-A64B-A1DE-1DD27BFB7B21}"/>
                </a:ext>
              </a:extLst>
            </p:cNvPr>
            <p:cNvSpPr/>
            <p:nvPr/>
          </p:nvSpPr>
          <p:spPr>
            <a:xfrm rot="1892880">
              <a:off x="4833707" y="3516986"/>
              <a:ext cx="167640" cy="806768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90593FA-9C05-4F4C-BC77-77148B7D95F1}"/>
                </a:ext>
              </a:extLst>
            </p:cNvPr>
            <p:cNvSpPr/>
            <p:nvPr/>
          </p:nvSpPr>
          <p:spPr>
            <a:xfrm rot="1892880">
              <a:off x="4969212" y="3712554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2EAAA99-0265-6944-9ACB-23D8D030B992}"/>
                </a:ext>
              </a:extLst>
            </p:cNvPr>
            <p:cNvSpPr/>
            <p:nvPr/>
          </p:nvSpPr>
          <p:spPr>
            <a:xfrm rot="1892880">
              <a:off x="4793790" y="3998280"/>
              <a:ext cx="45719" cy="1812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Left Arrow 34">
            <a:extLst>
              <a:ext uri="{FF2B5EF4-FFF2-40B4-BE49-F238E27FC236}">
                <a16:creationId xmlns:a16="http://schemas.microsoft.com/office/drawing/2014/main" id="{AE7E043A-4D7F-6344-8F30-99261C9AD3A7}"/>
              </a:ext>
            </a:extLst>
          </p:cNvPr>
          <p:cNvSpPr/>
          <p:nvPr/>
        </p:nvSpPr>
        <p:spPr>
          <a:xfrm rot="10800000">
            <a:off x="6333444" y="5087630"/>
            <a:ext cx="2115422" cy="585772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Bent Arrow 35">
            <a:extLst>
              <a:ext uri="{FF2B5EF4-FFF2-40B4-BE49-F238E27FC236}">
                <a16:creationId xmlns:a16="http://schemas.microsoft.com/office/drawing/2014/main" id="{4236EA81-D1BC-1048-85C3-29726B4C1BED}"/>
              </a:ext>
            </a:extLst>
          </p:cNvPr>
          <p:cNvSpPr/>
          <p:nvPr/>
        </p:nvSpPr>
        <p:spPr>
          <a:xfrm>
            <a:off x="6110639" y="4529815"/>
            <a:ext cx="2338227" cy="668193"/>
          </a:xfrm>
          <a:prstGeom prst="bentArrow">
            <a:avLst>
              <a:gd name="adj1" fmla="val 42375"/>
              <a:gd name="adj2" fmla="val 43451"/>
              <a:gd name="adj3" fmla="val 45576"/>
              <a:gd name="adj4" fmla="val 31046"/>
            </a:avLst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Bent Arrow 36">
            <a:extLst>
              <a:ext uri="{FF2B5EF4-FFF2-40B4-BE49-F238E27FC236}">
                <a16:creationId xmlns:a16="http://schemas.microsoft.com/office/drawing/2014/main" id="{65D90E63-E6BB-7641-B62A-911CBBE4A32E}"/>
              </a:ext>
            </a:extLst>
          </p:cNvPr>
          <p:cNvSpPr/>
          <p:nvPr/>
        </p:nvSpPr>
        <p:spPr>
          <a:xfrm flipV="1">
            <a:off x="6110639" y="5585646"/>
            <a:ext cx="2338227" cy="668193"/>
          </a:xfrm>
          <a:prstGeom prst="bentArrow">
            <a:avLst>
              <a:gd name="adj1" fmla="val 42375"/>
              <a:gd name="adj2" fmla="val 43451"/>
              <a:gd name="adj3" fmla="val 45576"/>
              <a:gd name="adj4" fmla="val 31046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11DB6DD-E159-AE44-BBDF-20A77F011599}"/>
              </a:ext>
            </a:extLst>
          </p:cNvPr>
          <p:cNvSpPr txBox="1"/>
          <p:nvPr/>
        </p:nvSpPr>
        <p:spPr>
          <a:xfrm>
            <a:off x="5630552" y="5198009"/>
            <a:ext cx="70884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GCGT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C5CA0CE-B57C-E546-8ADC-230585056C69}"/>
              </a:ext>
            </a:extLst>
          </p:cNvPr>
          <p:cNvSpPr txBox="1"/>
          <p:nvPr/>
        </p:nvSpPr>
        <p:spPr>
          <a:xfrm>
            <a:off x="6319255" y="4638400"/>
            <a:ext cx="214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Algorithm 1, ref DB 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AB8164-23A1-7A43-8FA8-A03B9A179696}"/>
              </a:ext>
            </a:extLst>
          </p:cNvPr>
          <p:cNvSpPr txBox="1"/>
          <p:nvPr/>
        </p:nvSpPr>
        <p:spPr>
          <a:xfrm>
            <a:off x="6305919" y="5198009"/>
            <a:ext cx="214808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Algorithm 1, ref DB 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2DE406-78FB-C544-AD75-B4189CE4A96B}"/>
              </a:ext>
            </a:extLst>
          </p:cNvPr>
          <p:cNvSpPr txBox="1"/>
          <p:nvPr/>
        </p:nvSpPr>
        <p:spPr>
          <a:xfrm>
            <a:off x="6319254" y="5784629"/>
            <a:ext cx="2148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Algorithm 2, ref DB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F1A235-9B65-4046-84BB-57673FCF9411}"/>
              </a:ext>
            </a:extLst>
          </p:cNvPr>
          <p:cNvSpPr txBox="1"/>
          <p:nvPr/>
        </p:nvSpPr>
        <p:spPr>
          <a:xfrm>
            <a:off x="8501210" y="4638400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432FF"/>
                </a:solidFill>
              </a:rPr>
              <a:t>?????????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6EE29A-2527-4044-B91C-E090CE0C861D}"/>
              </a:ext>
            </a:extLst>
          </p:cNvPr>
          <p:cNvSpPr txBox="1"/>
          <p:nvPr/>
        </p:nvSpPr>
        <p:spPr>
          <a:xfrm>
            <a:off x="8501210" y="5198009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?????????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49C7A02-32A7-B24C-863E-E34B350BD26A}"/>
              </a:ext>
            </a:extLst>
          </p:cNvPr>
          <p:cNvSpPr txBox="1"/>
          <p:nvPr/>
        </p:nvSpPr>
        <p:spPr>
          <a:xfrm>
            <a:off x="8501210" y="5776764"/>
            <a:ext cx="138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7030A0"/>
                </a:solidFill>
              </a:rPr>
              <a:t>Dinophyceae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53" name="Teardrop 52">
            <a:extLst>
              <a:ext uri="{FF2B5EF4-FFF2-40B4-BE49-F238E27FC236}">
                <a16:creationId xmlns:a16="http://schemas.microsoft.com/office/drawing/2014/main" id="{9A5EC1C0-F620-4049-B31E-209561D76AA9}"/>
              </a:ext>
            </a:extLst>
          </p:cNvPr>
          <p:cNvSpPr/>
          <p:nvPr/>
        </p:nvSpPr>
        <p:spPr>
          <a:xfrm rot="16150327">
            <a:off x="10241887" y="5889213"/>
            <a:ext cx="263116" cy="463595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ardrop 53">
            <a:extLst>
              <a:ext uri="{FF2B5EF4-FFF2-40B4-BE49-F238E27FC236}">
                <a16:creationId xmlns:a16="http://schemas.microsoft.com/office/drawing/2014/main" id="{5461CA09-DF10-364C-BEFC-962DB90780CA}"/>
              </a:ext>
            </a:extLst>
          </p:cNvPr>
          <p:cNvSpPr/>
          <p:nvPr/>
        </p:nvSpPr>
        <p:spPr>
          <a:xfrm rot="9434317" flipV="1">
            <a:off x="10285537" y="5832344"/>
            <a:ext cx="311243" cy="39191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BA900B48-1BEA-2F4C-81A8-F04333A80074}"/>
              </a:ext>
            </a:extLst>
          </p:cNvPr>
          <p:cNvSpPr/>
          <p:nvPr/>
        </p:nvSpPr>
        <p:spPr>
          <a:xfrm rot="4193700">
            <a:off x="10284451" y="5887442"/>
            <a:ext cx="258494" cy="364958"/>
          </a:xfrm>
          <a:custGeom>
            <a:avLst/>
            <a:gdLst>
              <a:gd name="connsiteX0" fmla="*/ 0 w 472440"/>
              <a:gd name="connsiteY0" fmla="*/ 0 h 563880"/>
              <a:gd name="connsiteX1" fmla="*/ 182880 w 472440"/>
              <a:gd name="connsiteY1" fmla="*/ 350520 h 563880"/>
              <a:gd name="connsiteX2" fmla="*/ 472440 w 472440"/>
              <a:gd name="connsiteY2" fmla="*/ 56388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440" h="563880">
                <a:moveTo>
                  <a:pt x="0" y="0"/>
                </a:moveTo>
                <a:cubicBezTo>
                  <a:pt x="52070" y="128270"/>
                  <a:pt x="104140" y="256540"/>
                  <a:pt x="182880" y="350520"/>
                </a:cubicBezTo>
                <a:cubicBezTo>
                  <a:pt x="261620" y="444500"/>
                  <a:pt x="421640" y="528320"/>
                  <a:pt x="472440" y="56388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E6A29C0E-BADD-B548-AF01-AD2269CCBDA9}"/>
              </a:ext>
            </a:extLst>
          </p:cNvPr>
          <p:cNvSpPr/>
          <p:nvPr/>
        </p:nvSpPr>
        <p:spPr>
          <a:xfrm rot="4193700">
            <a:off x="9871231" y="5725586"/>
            <a:ext cx="466957" cy="177872"/>
          </a:xfrm>
          <a:custGeom>
            <a:avLst/>
            <a:gdLst>
              <a:gd name="connsiteX0" fmla="*/ 853440 w 853440"/>
              <a:gd name="connsiteY0" fmla="*/ 0 h 274822"/>
              <a:gd name="connsiteX1" fmla="*/ 579120 w 853440"/>
              <a:gd name="connsiteY1" fmla="*/ 106680 h 274822"/>
              <a:gd name="connsiteX2" fmla="*/ 335280 w 853440"/>
              <a:gd name="connsiteY2" fmla="*/ 76200 h 274822"/>
              <a:gd name="connsiteX3" fmla="*/ 274320 w 853440"/>
              <a:gd name="connsiteY3" fmla="*/ 274320 h 274822"/>
              <a:gd name="connsiteX4" fmla="*/ 0 w 853440"/>
              <a:gd name="connsiteY4" fmla="*/ 137160 h 274822"/>
              <a:gd name="connsiteX5" fmla="*/ 0 w 853440"/>
              <a:gd name="connsiteY5" fmla="*/ 137160 h 27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440" h="274822">
                <a:moveTo>
                  <a:pt x="853440" y="0"/>
                </a:moveTo>
                <a:cubicBezTo>
                  <a:pt x="759460" y="46990"/>
                  <a:pt x="665480" y="93980"/>
                  <a:pt x="579120" y="106680"/>
                </a:cubicBezTo>
                <a:cubicBezTo>
                  <a:pt x="492760" y="119380"/>
                  <a:pt x="386080" y="48260"/>
                  <a:pt x="335280" y="76200"/>
                </a:cubicBezTo>
                <a:cubicBezTo>
                  <a:pt x="284480" y="104140"/>
                  <a:pt x="330200" y="264160"/>
                  <a:pt x="274320" y="274320"/>
                </a:cubicBezTo>
                <a:cubicBezTo>
                  <a:pt x="218440" y="284480"/>
                  <a:pt x="0" y="137160"/>
                  <a:pt x="0" y="137160"/>
                </a:cubicBezTo>
                <a:lnTo>
                  <a:pt x="0" y="1371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16E9DB91-2E32-EE4C-A6BE-82FC9EA15006}"/>
              </a:ext>
            </a:extLst>
          </p:cNvPr>
          <p:cNvSpPr/>
          <p:nvPr/>
        </p:nvSpPr>
        <p:spPr>
          <a:xfrm>
            <a:off x="10817172" y="4542324"/>
            <a:ext cx="579120" cy="1724024"/>
          </a:xfrm>
          <a:prstGeom prst="rightBrace">
            <a:avLst>
              <a:gd name="adj1" fmla="val 73108"/>
              <a:gd name="adj2" fmla="val 49116"/>
            </a:avLst>
          </a:prstGeom>
          <a:ln w="76200">
            <a:solidFill>
              <a:srgbClr val="0118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ardrop 63">
            <a:extLst>
              <a:ext uri="{FF2B5EF4-FFF2-40B4-BE49-F238E27FC236}">
                <a16:creationId xmlns:a16="http://schemas.microsoft.com/office/drawing/2014/main" id="{C4188128-A9CD-1147-B631-ED5ACDAD7942}"/>
              </a:ext>
            </a:extLst>
          </p:cNvPr>
          <p:cNvSpPr/>
          <p:nvPr/>
        </p:nvSpPr>
        <p:spPr>
          <a:xfrm rot="16150327">
            <a:off x="11725266" y="5310458"/>
            <a:ext cx="263116" cy="463595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ardrop 64">
            <a:extLst>
              <a:ext uri="{FF2B5EF4-FFF2-40B4-BE49-F238E27FC236}">
                <a16:creationId xmlns:a16="http://schemas.microsoft.com/office/drawing/2014/main" id="{ECF3D683-730F-7D49-91B6-126D35C2D82B}"/>
              </a:ext>
            </a:extLst>
          </p:cNvPr>
          <p:cNvSpPr/>
          <p:nvPr/>
        </p:nvSpPr>
        <p:spPr>
          <a:xfrm rot="9434317" flipV="1">
            <a:off x="11768916" y="5253589"/>
            <a:ext cx="311243" cy="391910"/>
          </a:xfrm>
          <a:prstGeom prst="teardrop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44BF7EAD-37A7-DF43-8772-AA9579889861}"/>
              </a:ext>
            </a:extLst>
          </p:cNvPr>
          <p:cNvSpPr/>
          <p:nvPr/>
        </p:nvSpPr>
        <p:spPr>
          <a:xfrm rot="4193700">
            <a:off x="11767830" y="5308687"/>
            <a:ext cx="258494" cy="364958"/>
          </a:xfrm>
          <a:custGeom>
            <a:avLst/>
            <a:gdLst>
              <a:gd name="connsiteX0" fmla="*/ 0 w 472440"/>
              <a:gd name="connsiteY0" fmla="*/ 0 h 563880"/>
              <a:gd name="connsiteX1" fmla="*/ 182880 w 472440"/>
              <a:gd name="connsiteY1" fmla="*/ 350520 h 563880"/>
              <a:gd name="connsiteX2" fmla="*/ 472440 w 472440"/>
              <a:gd name="connsiteY2" fmla="*/ 563880 h 56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440" h="563880">
                <a:moveTo>
                  <a:pt x="0" y="0"/>
                </a:moveTo>
                <a:cubicBezTo>
                  <a:pt x="52070" y="128270"/>
                  <a:pt x="104140" y="256540"/>
                  <a:pt x="182880" y="350520"/>
                </a:cubicBezTo>
                <a:cubicBezTo>
                  <a:pt x="261620" y="444500"/>
                  <a:pt x="421640" y="528320"/>
                  <a:pt x="472440" y="56388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A6CBAAAC-097E-5242-90A1-000D80DF3D28}"/>
              </a:ext>
            </a:extLst>
          </p:cNvPr>
          <p:cNvSpPr/>
          <p:nvPr/>
        </p:nvSpPr>
        <p:spPr>
          <a:xfrm rot="4193700">
            <a:off x="11354610" y="5146831"/>
            <a:ext cx="466957" cy="177872"/>
          </a:xfrm>
          <a:custGeom>
            <a:avLst/>
            <a:gdLst>
              <a:gd name="connsiteX0" fmla="*/ 853440 w 853440"/>
              <a:gd name="connsiteY0" fmla="*/ 0 h 274822"/>
              <a:gd name="connsiteX1" fmla="*/ 579120 w 853440"/>
              <a:gd name="connsiteY1" fmla="*/ 106680 h 274822"/>
              <a:gd name="connsiteX2" fmla="*/ 335280 w 853440"/>
              <a:gd name="connsiteY2" fmla="*/ 76200 h 274822"/>
              <a:gd name="connsiteX3" fmla="*/ 274320 w 853440"/>
              <a:gd name="connsiteY3" fmla="*/ 274320 h 274822"/>
              <a:gd name="connsiteX4" fmla="*/ 0 w 853440"/>
              <a:gd name="connsiteY4" fmla="*/ 137160 h 274822"/>
              <a:gd name="connsiteX5" fmla="*/ 0 w 853440"/>
              <a:gd name="connsiteY5" fmla="*/ 137160 h 274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3440" h="274822">
                <a:moveTo>
                  <a:pt x="853440" y="0"/>
                </a:moveTo>
                <a:cubicBezTo>
                  <a:pt x="759460" y="46990"/>
                  <a:pt x="665480" y="93980"/>
                  <a:pt x="579120" y="106680"/>
                </a:cubicBezTo>
                <a:cubicBezTo>
                  <a:pt x="492760" y="119380"/>
                  <a:pt x="386080" y="48260"/>
                  <a:pt x="335280" y="76200"/>
                </a:cubicBezTo>
                <a:cubicBezTo>
                  <a:pt x="284480" y="104140"/>
                  <a:pt x="330200" y="264160"/>
                  <a:pt x="274320" y="274320"/>
                </a:cubicBezTo>
                <a:cubicBezTo>
                  <a:pt x="218440" y="284480"/>
                  <a:pt x="0" y="137160"/>
                  <a:pt x="0" y="137160"/>
                </a:cubicBezTo>
                <a:lnTo>
                  <a:pt x="0" y="1371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673413F-F573-A948-9275-708144339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791"/>
          <a:stretch/>
        </p:blipFill>
        <p:spPr>
          <a:xfrm>
            <a:off x="255212" y="2800300"/>
            <a:ext cx="5031529" cy="3765178"/>
          </a:xfrm>
          <a:prstGeom prst="rect">
            <a:avLst/>
          </a:prstGeom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75496F67-3858-7040-9E48-61C7ABD4B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Problem: what’s a phytoplankton?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43393A8-13D7-DC45-B25A-4F9EF1A543B4}"/>
              </a:ext>
            </a:extLst>
          </p:cNvPr>
          <p:cNvCxnSpPr>
            <a:cxnSpLocks/>
          </p:cNvCxnSpPr>
          <p:nvPr/>
        </p:nvCxnSpPr>
        <p:spPr>
          <a:xfrm>
            <a:off x="2236721" y="2804219"/>
            <a:ext cx="0" cy="110945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B60BBC4-20A2-8F46-B3F3-6599B3F72ABE}"/>
              </a:ext>
            </a:extLst>
          </p:cNvPr>
          <p:cNvSpPr txBox="1"/>
          <p:nvPr/>
        </p:nvSpPr>
        <p:spPr>
          <a:xfrm>
            <a:off x="-145805" y="2418845"/>
            <a:ext cx="5848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Ensemble methods provide more broad ASV classifications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74EB68-9999-134F-8CB4-4B08A8E7197B}"/>
              </a:ext>
            </a:extLst>
          </p:cNvPr>
          <p:cNvSpPr/>
          <p:nvPr/>
        </p:nvSpPr>
        <p:spPr>
          <a:xfrm>
            <a:off x="4148667" y="3539494"/>
            <a:ext cx="1138074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42195C4-4033-3548-8623-CC33EF823AC5}"/>
              </a:ext>
            </a:extLst>
          </p:cNvPr>
          <p:cNvSpPr/>
          <p:nvPr/>
        </p:nvSpPr>
        <p:spPr>
          <a:xfrm rot="16200000" flipV="1">
            <a:off x="1525394" y="4949833"/>
            <a:ext cx="113807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B4EC4BA-289C-AA48-9967-F0AAEAD42825}"/>
              </a:ext>
            </a:extLst>
          </p:cNvPr>
          <p:cNvSpPr/>
          <p:nvPr/>
        </p:nvSpPr>
        <p:spPr>
          <a:xfrm rot="16200000" flipV="1">
            <a:off x="1135929" y="4932902"/>
            <a:ext cx="113807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F7A251D-C16F-C245-B9AB-ABB2B148A858}"/>
              </a:ext>
            </a:extLst>
          </p:cNvPr>
          <p:cNvSpPr/>
          <p:nvPr/>
        </p:nvSpPr>
        <p:spPr>
          <a:xfrm rot="16200000" flipV="1">
            <a:off x="1897925" y="4915968"/>
            <a:ext cx="113807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0F13027-AFA8-4D41-9E51-09B2E704DE93}"/>
              </a:ext>
            </a:extLst>
          </p:cNvPr>
          <p:cNvSpPr/>
          <p:nvPr/>
        </p:nvSpPr>
        <p:spPr>
          <a:xfrm rot="16200000" flipV="1">
            <a:off x="2287390" y="4899037"/>
            <a:ext cx="113807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681F442-A2EE-AC41-83AC-ABA6FEAED520}"/>
              </a:ext>
            </a:extLst>
          </p:cNvPr>
          <p:cNvSpPr/>
          <p:nvPr/>
        </p:nvSpPr>
        <p:spPr>
          <a:xfrm rot="16200000" flipV="1">
            <a:off x="2659925" y="4915970"/>
            <a:ext cx="1138074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F77334E-6243-2444-AFF5-05BD6CB7644B}"/>
              </a:ext>
            </a:extLst>
          </p:cNvPr>
          <p:cNvSpPr/>
          <p:nvPr/>
        </p:nvSpPr>
        <p:spPr>
          <a:xfrm rot="16200000" flipV="1">
            <a:off x="2795468" y="4645109"/>
            <a:ext cx="1645920" cy="45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" grpId="0" animBg="1"/>
      <p:bldP spid="6" grpId="0"/>
      <p:bldP spid="7" grpId="0"/>
      <p:bldP spid="8" grpId="0"/>
      <p:bldP spid="12" grpId="0"/>
      <p:bldP spid="13" grpId="0"/>
      <p:bldP spid="14" grpId="0"/>
      <p:bldP spid="23" grpId="0" animBg="1"/>
      <p:bldP spid="24" grpId="0" animBg="1"/>
      <p:bldP spid="25" grpId="0" animBg="1"/>
      <p:bldP spid="26" grpId="0" animBg="1"/>
      <p:bldP spid="28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53" grpId="0" animBg="1"/>
      <p:bldP spid="54" grpId="0" animBg="1"/>
      <p:bldP spid="55" grpId="0" animBg="1"/>
      <p:bldP spid="56" grpId="0" animBg="1"/>
      <p:bldP spid="57" grpId="0" animBg="1"/>
      <p:bldP spid="64" grpId="0" animBg="1"/>
      <p:bldP spid="65" grpId="0" animBg="1"/>
      <p:bldP spid="66" grpId="0" animBg="1"/>
      <p:bldP spid="67" grpId="0" animBg="1"/>
      <p:bldP spid="49" grpId="0"/>
      <p:bldP spid="2" grpId="0" animBg="1"/>
      <p:bldP spid="63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E27B260-5BD4-8747-980B-8A81A0C76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95"/>
          <a:stretch/>
        </p:blipFill>
        <p:spPr bwMode="auto">
          <a:xfrm>
            <a:off x="1881011" y="685799"/>
            <a:ext cx="8429977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4AE4CB-B582-2145-9B44-9F31855573D0}"/>
              </a:ext>
            </a:extLst>
          </p:cNvPr>
          <p:cNvSpPr txBox="1"/>
          <p:nvPr/>
        </p:nvSpPr>
        <p:spPr>
          <a:xfrm>
            <a:off x="0" y="6488668"/>
            <a:ext cx="2319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*De Vargas et al., 2015</a:t>
            </a:r>
          </a:p>
        </p:txBody>
      </p:sp>
    </p:spTree>
    <p:extLst>
      <p:ext uri="{BB962C8B-B14F-4D97-AF65-F5344CB8AC3E}">
        <p14:creationId xmlns:p14="http://schemas.microsoft.com/office/powerpoint/2010/main" val="341101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B2180D-AE00-F64E-B132-9E2549F49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82"/>
          <a:stretch/>
        </p:blipFill>
        <p:spPr>
          <a:xfrm>
            <a:off x="2048933" y="136339"/>
            <a:ext cx="8669867" cy="772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97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32F76-057C-F649-868C-A108FCD4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4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Network with </a:t>
            </a:r>
            <a:r>
              <a:rPr lang="en-US" dirty="0" err="1"/>
              <a:t>phyto</a:t>
            </a:r>
            <a:r>
              <a:rPr lang="en-US" dirty="0"/>
              <a:t> ASVs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84424-1677-1D41-B17B-610C09240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42" y="365125"/>
            <a:ext cx="75819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77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34582-FB4D-8E4E-9F34-B0729FA2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Pigments with non-</a:t>
            </a:r>
            <a:r>
              <a:rPr lang="en-US" dirty="0" err="1"/>
              <a:t>phyto</a:t>
            </a:r>
            <a:r>
              <a:rPr lang="en-US" dirty="0"/>
              <a:t> classes and ASVs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2425B-45FC-E247-8466-2AC3070B0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45479B-8927-E144-8F11-5C9C3DF89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969" y="1400175"/>
            <a:ext cx="7504509" cy="5457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20B6A-F4AF-EF43-8802-FD241892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181" y="652462"/>
            <a:ext cx="7348538" cy="73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82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FE080-382A-A447-81AF-7F69CF744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490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Phytoplankton pigments and composition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E00B-E178-2849-8CF6-81F60FAB4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791" y="1769274"/>
            <a:ext cx="11015329" cy="1079064"/>
          </a:xfrm>
        </p:spPr>
        <p:txBody>
          <a:bodyPr>
            <a:normAutofit/>
          </a:bodyPr>
          <a:lstStyle/>
          <a:p>
            <a:r>
              <a:rPr lang="en-US" dirty="0"/>
              <a:t>HPLC measures concentrations of ~25 phytoplankton pigments</a:t>
            </a:r>
          </a:p>
          <a:p>
            <a:r>
              <a:rPr lang="en-US" dirty="0"/>
              <a:t>Some pigments are “biomarkers” for particular groups of phytoplankton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DEFFE-9A4A-074F-8433-72B7D3FC8556}"/>
              </a:ext>
            </a:extLst>
          </p:cNvPr>
          <p:cNvSpPr txBox="1"/>
          <p:nvPr/>
        </p:nvSpPr>
        <p:spPr>
          <a:xfrm>
            <a:off x="5249980" y="3230577"/>
            <a:ext cx="1298472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Fuco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22268-8E4E-2145-81CD-7074C460D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663" y="4243559"/>
            <a:ext cx="796101" cy="78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F8F151-9BFE-6F4D-8AA2-28860BD3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21" y="4227762"/>
            <a:ext cx="823990" cy="831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9DFB0-F51C-B243-A37E-A47BEED0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0829" y="4243559"/>
            <a:ext cx="719681" cy="782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3A8E6-14B0-7C44-9206-84F9D1C9E1C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18278" y="4243559"/>
            <a:ext cx="719681" cy="799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AB3DE9-7CFD-5D4E-B4CD-61C50FBD80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1555" y="4181289"/>
            <a:ext cx="754033" cy="844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B484FE-798E-4D4A-A93E-5752E686524D}"/>
              </a:ext>
            </a:extLst>
          </p:cNvPr>
          <p:cNvSpPr txBox="1"/>
          <p:nvPr/>
        </p:nvSpPr>
        <p:spPr>
          <a:xfrm>
            <a:off x="6624665" y="3230577"/>
            <a:ext cx="130690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Perid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C719D8-9D59-BF4C-8534-C8852EE81051}"/>
              </a:ext>
            </a:extLst>
          </p:cNvPr>
          <p:cNvSpPr txBox="1"/>
          <p:nvPr/>
        </p:nvSpPr>
        <p:spPr>
          <a:xfrm>
            <a:off x="8001481" y="3230577"/>
            <a:ext cx="130690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Hexfuco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1C4F29-5197-0842-B285-D0ED96CB9409}"/>
              </a:ext>
            </a:extLst>
          </p:cNvPr>
          <p:cNvSpPr txBox="1"/>
          <p:nvPr/>
        </p:nvSpPr>
        <p:spPr>
          <a:xfrm>
            <a:off x="9377216" y="3230577"/>
            <a:ext cx="130690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MVChlb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98099-D729-A540-AA79-8AD56D9F3ED3}"/>
              </a:ext>
            </a:extLst>
          </p:cNvPr>
          <p:cNvSpPr txBox="1"/>
          <p:nvPr/>
        </p:nvSpPr>
        <p:spPr>
          <a:xfrm>
            <a:off x="10756883" y="3230577"/>
            <a:ext cx="1306909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Zea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2297BC-B574-2C48-ABAD-C1F21A0E54DE}"/>
              </a:ext>
            </a:extLst>
          </p:cNvPr>
          <p:cNvCxnSpPr>
            <a:cxnSpLocks/>
            <a:stCxn id="4" idx="2"/>
            <a:endCxn id="6" idx="0"/>
          </p:cNvCxnSpPr>
          <p:nvPr/>
        </p:nvCxnSpPr>
        <p:spPr>
          <a:xfrm>
            <a:off x="5899216" y="3599909"/>
            <a:ext cx="0" cy="62785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96E533-6FA8-F640-B1AD-609A99FBC58C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265396" y="3599909"/>
            <a:ext cx="12724" cy="62785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7E2EF9-B853-A241-92D3-0323B9494371}"/>
              </a:ext>
            </a:extLst>
          </p:cNvPr>
          <p:cNvCxnSpPr>
            <a:cxnSpLocks/>
            <a:stCxn id="9" idx="0"/>
            <a:endCxn id="13" idx="2"/>
          </p:cNvCxnSpPr>
          <p:nvPr/>
        </p:nvCxnSpPr>
        <p:spPr>
          <a:xfrm flipV="1">
            <a:off x="11408572" y="3599909"/>
            <a:ext cx="1766" cy="58138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421AEF4-FBA7-3B48-9E8A-46B55FEC5585}"/>
              </a:ext>
            </a:extLst>
          </p:cNvPr>
          <p:cNvCxnSpPr>
            <a:cxnSpLocks/>
            <a:stCxn id="11" idx="2"/>
            <a:endCxn id="5" idx="0"/>
          </p:cNvCxnSpPr>
          <p:nvPr/>
        </p:nvCxnSpPr>
        <p:spPr>
          <a:xfrm flipH="1">
            <a:off x="8653714" y="3599909"/>
            <a:ext cx="1222" cy="64365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E833E5-A491-D34A-81E3-EA6A64C9B9E4}"/>
              </a:ext>
            </a:extLst>
          </p:cNvPr>
          <p:cNvCxnSpPr>
            <a:cxnSpLocks/>
            <a:stCxn id="12" idx="2"/>
            <a:endCxn id="7" idx="0"/>
          </p:cNvCxnSpPr>
          <p:nvPr/>
        </p:nvCxnSpPr>
        <p:spPr>
          <a:xfrm flipH="1">
            <a:off x="10030670" y="3599909"/>
            <a:ext cx="1" cy="64365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7F943A7-1FD4-6F48-B056-3726D2F7FC1E}"/>
              </a:ext>
            </a:extLst>
          </p:cNvPr>
          <p:cNvSpPr txBox="1"/>
          <p:nvPr/>
        </p:nvSpPr>
        <p:spPr>
          <a:xfrm>
            <a:off x="3709661" y="3085368"/>
            <a:ext cx="165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Biomarker pigment: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F946AE-4C44-3442-9F4C-CDAAD0EB82DB}"/>
              </a:ext>
            </a:extLst>
          </p:cNvPr>
          <p:cNvSpPr txBox="1"/>
          <p:nvPr/>
        </p:nvSpPr>
        <p:spPr>
          <a:xfrm>
            <a:off x="5359420" y="5038709"/>
            <a:ext cx="1079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(diatoms)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61ACBC-80A7-3D4F-8881-1B7CED84FC9A}"/>
              </a:ext>
            </a:extLst>
          </p:cNvPr>
          <p:cNvSpPr txBox="1"/>
          <p:nvPr/>
        </p:nvSpPr>
        <p:spPr>
          <a:xfrm>
            <a:off x="6424475" y="5350967"/>
            <a:ext cx="169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(dinoflagellates)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9B4634-DEE3-4D4D-B7F9-8449E5CFBF92}"/>
              </a:ext>
            </a:extLst>
          </p:cNvPr>
          <p:cNvSpPr txBox="1"/>
          <p:nvPr/>
        </p:nvSpPr>
        <p:spPr>
          <a:xfrm>
            <a:off x="7676647" y="5038709"/>
            <a:ext cx="194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prymnesiophytes</a:t>
            </a:r>
            <a:r>
              <a:rPr lang="en-US" dirty="0"/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05C94-A9C7-B74E-969B-45F8AA993FCA}"/>
              </a:ext>
            </a:extLst>
          </p:cNvPr>
          <p:cNvSpPr txBox="1"/>
          <p:nvPr/>
        </p:nvSpPr>
        <p:spPr>
          <a:xfrm>
            <a:off x="9259336" y="5350967"/>
            <a:ext cx="154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(chlorophytes)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86E78F-D797-8A44-86CF-C80D0A755CFA}"/>
              </a:ext>
            </a:extLst>
          </p:cNvPr>
          <p:cNvSpPr txBox="1"/>
          <p:nvPr/>
        </p:nvSpPr>
        <p:spPr>
          <a:xfrm>
            <a:off x="10587449" y="5038709"/>
            <a:ext cx="164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(cyanobacteria)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94050F-B98E-414D-B23A-BD86893BFB77}"/>
              </a:ext>
            </a:extLst>
          </p:cNvPr>
          <p:cNvSpPr txBox="1"/>
          <p:nvPr/>
        </p:nvSpPr>
        <p:spPr>
          <a:xfrm>
            <a:off x="3732051" y="4356417"/>
            <a:ext cx="1608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Phytoplankton group: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818705-630C-1B4A-9E4D-AF5126D8743C}"/>
              </a:ext>
            </a:extLst>
          </p:cNvPr>
          <p:cNvCxnSpPr>
            <a:cxnSpLocks/>
            <a:stCxn id="21" idx="2"/>
            <a:endCxn id="27" idx="0"/>
          </p:cNvCxnSpPr>
          <p:nvPr/>
        </p:nvCxnSpPr>
        <p:spPr>
          <a:xfrm>
            <a:off x="4536478" y="3731699"/>
            <a:ext cx="0" cy="624718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A1110C95-90AA-A046-A9E3-F701368F2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77" y="3129327"/>
            <a:ext cx="3655593" cy="2693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8CB481A-5EFD-6D4E-809F-B83DF679E045}"/>
              </a:ext>
            </a:extLst>
          </p:cNvPr>
          <p:cNvSpPr txBox="1"/>
          <p:nvPr/>
        </p:nvSpPr>
        <p:spPr>
          <a:xfrm>
            <a:off x="-27894" y="6536794"/>
            <a:ext cx="4582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</a:t>
            </a:r>
            <a:r>
              <a:rPr lang="en-US" sz="1400" dirty="0" err="1"/>
              <a:t>Bricaud</a:t>
            </a:r>
            <a:r>
              <a:rPr lang="en-US" sz="1400" dirty="0"/>
              <a:t> et al., 2004, </a:t>
            </a:r>
            <a:r>
              <a:rPr lang="en-US" sz="1400" i="1" dirty="0"/>
              <a:t>JGR Oceans</a:t>
            </a:r>
            <a:r>
              <a:rPr lang="en-US" sz="1400" dirty="0"/>
              <a:t>; IOCCG, 2014; Moreau, JGI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199175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67493-2D81-BC41-9214-47473FF7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9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assumption: biomarker pigment concentration changes reflect changes in PCC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5CE23-FDDC-844E-A4F2-B11D5BEF5E69}"/>
              </a:ext>
            </a:extLst>
          </p:cNvPr>
          <p:cNvGrpSpPr/>
          <p:nvPr/>
        </p:nvGrpSpPr>
        <p:grpSpPr>
          <a:xfrm>
            <a:off x="1353706" y="2279830"/>
            <a:ext cx="370983" cy="1301460"/>
            <a:chOff x="1775382" y="5116273"/>
            <a:chExt cx="173707" cy="635599"/>
          </a:xfrm>
        </p:grpSpPr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B38608D4-46E6-1249-9816-826141ED9F07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CE3428-E23A-AE4D-99ED-63EA7F7EA611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3FD636-5C67-464D-AFCD-EE2BCEDC0702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C36F2-326D-F042-A27C-FA85ACED0E8E}"/>
              </a:ext>
            </a:extLst>
          </p:cNvPr>
          <p:cNvGrpSpPr/>
          <p:nvPr/>
        </p:nvGrpSpPr>
        <p:grpSpPr>
          <a:xfrm>
            <a:off x="1857937" y="2130803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A19B96-6232-A14F-8C69-6E6B0D0E109E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C24D86-92DD-A24C-9B8A-45BFBB723D10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190FA2-C83D-B941-A47A-692C134F6B80}"/>
              </a:ext>
            </a:extLst>
          </p:cNvPr>
          <p:cNvGrpSpPr/>
          <p:nvPr/>
        </p:nvGrpSpPr>
        <p:grpSpPr>
          <a:xfrm>
            <a:off x="2750534" y="2453110"/>
            <a:ext cx="905933" cy="1251755"/>
            <a:chOff x="2761511" y="2617568"/>
            <a:chExt cx="905933" cy="12517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376E1B-5A97-AD41-AB80-44A9E789613F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4" name="Teardrop 3">
                <a:extLst>
                  <a:ext uri="{FF2B5EF4-FFF2-40B4-BE49-F238E27FC236}">
                    <a16:creationId xmlns:a16="http://schemas.microsoft.com/office/drawing/2014/main" id="{B349306B-9013-8C4C-BB6D-E98CA3ADD814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ardrop 4">
                <a:extLst>
                  <a:ext uri="{FF2B5EF4-FFF2-40B4-BE49-F238E27FC236}">
                    <a16:creationId xmlns:a16="http://schemas.microsoft.com/office/drawing/2014/main" id="{85D76C3A-EF00-8B42-B77E-5937BCAEB2A1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285C275-A85C-534C-BED9-95790C0452CE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72EC185-4543-B84D-8EE5-928AB2B04971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B93888-215D-C948-A317-29CB9D9928A7}"/>
                </a:ext>
              </a:extLst>
            </p:cNvPr>
            <p:cNvSpPr/>
            <p:nvPr/>
          </p:nvSpPr>
          <p:spPr>
            <a:xfrm>
              <a:off x="3310961" y="3601260"/>
              <a:ext cx="205350" cy="23106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F4A27-BB62-5C44-B48F-744B51DEE1B5}"/>
              </a:ext>
            </a:extLst>
          </p:cNvPr>
          <p:cNvGrpSpPr/>
          <p:nvPr/>
        </p:nvGrpSpPr>
        <p:grpSpPr>
          <a:xfrm>
            <a:off x="5176693" y="2356479"/>
            <a:ext cx="1892476" cy="1348386"/>
            <a:chOff x="7819129" y="429903"/>
            <a:chExt cx="1892476" cy="134838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EE29D5-86AB-684E-8F27-16F2519B07FA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C1B6BA-42BE-BE4B-87A6-283C248E67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07DCF6-4B50-5444-A33B-902FD1F44B9A}"/>
                </a:ext>
              </a:extLst>
            </p:cNvPr>
            <p:cNvSpPr/>
            <p:nvPr/>
          </p:nvSpPr>
          <p:spPr>
            <a:xfrm>
              <a:off x="8546841" y="1083708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70BEDD-2E09-A642-8F7E-8EEB70F27CB5}"/>
                </a:ext>
              </a:extLst>
            </p:cNvPr>
            <p:cNvSpPr/>
            <p:nvPr/>
          </p:nvSpPr>
          <p:spPr>
            <a:xfrm>
              <a:off x="8928838" y="1086252"/>
              <a:ext cx="223935" cy="6515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5D290B-1CFB-3C41-9849-A10FA59DD57D}"/>
                </a:ext>
              </a:extLst>
            </p:cNvPr>
            <p:cNvSpPr/>
            <p:nvPr/>
          </p:nvSpPr>
          <p:spPr>
            <a:xfrm>
              <a:off x="9336024" y="436812"/>
              <a:ext cx="223935" cy="129844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8E7129-97A2-5344-BE2D-37427D071510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AEB0C9-13C4-994D-BB69-DE91C1BC512E}"/>
              </a:ext>
            </a:extLst>
          </p:cNvPr>
          <p:cNvSpPr txBox="1"/>
          <p:nvPr/>
        </p:nvSpPr>
        <p:spPr>
          <a:xfrm>
            <a:off x="5021801" y="1927180"/>
            <a:ext cx="244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Pigment concentrations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806689-1010-6741-A330-1115E14996A8}"/>
              </a:ext>
            </a:extLst>
          </p:cNvPr>
          <p:cNvGrpSpPr/>
          <p:nvPr/>
        </p:nvGrpSpPr>
        <p:grpSpPr>
          <a:xfrm>
            <a:off x="8387204" y="3754899"/>
            <a:ext cx="3668193" cy="1103601"/>
            <a:chOff x="551130" y="1964267"/>
            <a:chExt cx="3668193" cy="11036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1797288-3BB2-E343-B8E4-9A6C23EA20CF}"/>
                </a:ext>
              </a:extLst>
            </p:cNvPr>
            <p:cNvSpPr/>
            <p:nvPr/>
          </p:nvSpPr>
          <p:spPr>
            <a:xfrm>
              <a:off x="551130" y="2006652"/>
              <a:ext cx="230649" cy="26762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0702906-2514-334E-8106-D7913F9A9410}"/>
                </a:ext>
              </a:extLst>
            </p:cNvPr>
            <p:cNvSpPr/>
            <p:nvPr/>
          </p:nvSpPr>
          <p:spPr>
            <a:xfrm>
              <a:off x="559595" y="2379187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A0BF939-6A47-A84F-A596-819F73B24FEB}"/>
                </a:ext>
              </a:extLst>
            </p:cNvPr>
            <p:cNvSpPr/>
            <p:nvPr/>
          </p:nvSpPr>
          <p:spPr>
            <a:xfrm>
              <a:off x="559595" y="2751722"/>
              <a:ext cx="230649" cy="26762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FC48B4-DF9B-0646-BDFD-03C873D3B129}"/>
                </a:ext>
              </a:extLst>
            </p:cNvPr>
            <p:cNvSpPr txBox="1"/>
            <p:nvPr/>
          </p:nvSpPr>
          <p:spPr>
            <a:xfrm>
              <a:off x="781779" y="1964267"/>
              <a:ext cx="2743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diatom biomarker (</a:t>
              </a:r>
              <a:r>
                <a:rPr lang="en-US" dirty="0" err="1"/>
                <a:t>Fuco</a:t>
              </a:r>
              <a:r>
                <a:rPr lang="en-US" dirty="0"/>
                <a:t>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7F17C-33EF-B741-889C-BB9B68B90289}"/>
                </a:ext>
              </a:extLst>
            </p:cNvPr>
            <p:cNvSpPr txBox="1"/>
            <p:nvPr/>
          </p:nvSpPr>
          <p:spPr>
            <a:xfrm>
              <a:off x="781779" y="2335635"/>
              <a:ext cx="343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chlorophyte biomarker (</a:t>
              </a:r>
              <a:r>
                <a:rPr lang="en-US" dirty="0" err="1"/>
                <a:t>MVChlb</a:t>
              </a:r>
              <a:r>
                <a:rPr lang="en-US" dirty="0"/>
                <a:t>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7896C-4E73-3E48-A792-C010FFCF8B89}"/>
                </a:ext>
              </a:extLst>
            </p:cNvPr>
            <p:cNvSpPr txBox="1"/>
            <p:nvPr/>
          </p:nvSpPr>
          <p:spPr>
            <a:xfrm>
              <a:off x="781779" y="2698536"/>
              <a:ext cx="3327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dinoflagellate biomarker (</a:t>
              </a:r>
              <a:r>
                <a:rPr lang="en-US" dirty="0" err="1"/>
                <a:t>Perid</a:t>
              </a:r>
              <a:r>
                <a:rPr lang="en-US" dirty="0"/>
                <a:t>)</a:t>
              </a:r>
            </a:p>
          </p:txBody>
        </p:sp>
      </p:grpSp>
      <p:sp>
        <p:nvSpPr>
          <p:cNvPr id="3" name="Down Arrow 2">
            <a:extLst>
              <a:ext uri="{FF2B5EF4-FFF2-40B4-BE49-F238E27FC236}">
                <a16:creationId xmlns:a16="http://schemas.microsoft.com/office/drawing/2014/main" id="{4D8EED83-ACA8-E945-819A-5AD06D631B7D}"/>
              </a:ext>
            </a:extLst>
          </p:cNvPr>
          <p:cNvSpPr/>
          <p:nvPr/>
        </p:nvSpPr>
        <p:spPr>
          <a:xfrm>
            <a:off x="2003092" y="3794839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3CEAF7C-31C5-F14F-957C-8A613737A695}"/>
              </a:ext>
            </a:extLst>
          </p:cNvPr>
          <p:cNvGrpSpPr/>
          <p:nvPr/>
        </p:nvGrpSpPr>
        <p:grpSpPr>
          <a:xfrm>
            <a:off x="1440675" y="5127790"/>
            <a:ext cx="370983" cy="1301460"/>
            <a:chOff x="1775382" y="5116273"/>
            <a:chExt cx="173707" cy="635599"/>
          </a:xfrm>
        </p:grpSpPr>
        <p:sp>
          <p:nvSpPr>
            <p:cNvPr id="36" name="Donut 35">
              <a:extLst>
                <a:ext uri="{FF2B5EF4-FFF2-40B4-BE49-F238E27FC236}">
                  <a16:creationId xmlns:a16="http://schemas.microsoft.com/office/drawing/2014/main" id="{1F9A7F7F-B673-A747-9A43-876F0A17231E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84D05A35-B55E-E241-ADCD-D165FED05081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B25039-B1BB-764A-B841-16BA95D8C335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95C23D-2720-3A4E-ACD3-D5D85D8067F6}"/>
              </a:ext>
            </a:extLst>
          </p:cNvPr>
          <p:cNvGrpSpPr/>
          <p:nvPr/>
        </p:nvGrpSpPr>
        <p:grpSpPr>
          <a:xfrm>
            <a:off x="1944906" y="4978763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C94B84C-F3C2-9940-92D2-2982DF976044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F7EDF0C-CCF1-9340-B8FB-3A044E4531EE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EDFEEEE-FC89-0F44-87CE-F1FE8EACA678}"/>
              </a:ext>
            </a:extLst>
          </p:cNvPr>
          <p:cNvGrpSpPr/>
          <p:nvPr/>
        </p:nvGrpSpPr>
        <p:grpSpPr>
          <a:xfrm>
            <a:off x="2837503" y="5301070"/>
            <a:ext cx="905933" cy="1251755"/>
            <a:chOff x="2761511" y="2617568"/>
            <a:chExt cx="905933" cy="125175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23C9335-18D7-6645-A8CD-849DA2F372AA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45" name="Teardrop 44">
                <a:extLst>
                  <a:ext uri="{FF2B5EF4-FFF2-40B4-BE49-F238E27FC236}">
                    <a16:creationId xmlns:a16="http://schemas.microsoft.com/office/drawing/2014/main" id="{AD4372CF-4246-B04A-9443-9BD866162998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ardrop 45">
                <a:extLst>
                  <a:ext uri="{FF2B5EF4-FFF2-40B4-BE49-F238E27FC236}">
                    <a16:creationId xmlns:a16="http://schemas.microsoft.com/office/drawing/2014/main" id="{B22932A5-A7A1-1A41-8637-B55987464563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8FEB01DE-7764-6045-92AB-BBDF68BD657A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90FAAEDF-E5E6-3243-B9C3-0A28A67D06E1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636EC4F-10A0-A045-9B56-87589CC28E59}"/>
                </a:ext>
              </a:extLst>
            </p:cNvPr>
            <p:cNvSpPr/>
            <p:nvPr/>
          </p:nvSpPr>
          <p:spPr>
            <a:xfrm>
              <a:off x="3310961" y="3601260"/>
              <a:ext cx="205350" cy="23106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DE653A-B6BE-3947-BF3B-CAF4FDB77F4C}"/>
              </a:ext>
            </a:extLst>
          </p:cNvPr>
          <p:cNvGrpSpPr/>
          <p:nvPr/>
        </p:nvGrpSpPr>
        <p:grpSpPr>
          <a:xfrm>
            <a:off x="955953" y="2498300"/>
            <a:ext cx="370983" cy="1301460"/>
            <a:chOff x="1775382" y="5116273"/>
            <a:chExt cx="173707" cy="635599"/>
          </a:xfrm>
        </p:grpSpPr>
        <p:sp>
          <p:nvSpPr>
            <p:cNvPr id="50" name="Donut 49">
              <a:extLst>
                <a:ext uri="{FF2B5EF4-FFF2-40B4-BE49-F238E27FC236}">
                  <a16:creationId xmlns:a16="http://schemas.microsoft.com/office/drawing/2014/main" id="{58929E2A-0458-FB45-B1A7-27687B1B7EA6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5315AC0-FCBC-AB4D-A58F-9D8C437DB054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BEDA7F3-691D-4648-94D3-ECC1DCE13A60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035EAEF-8F91-7141-9CB2-70CD4FF8ACDD}"/>
              </a:ext>
            </a:extLst>
          </p:cNvPr>
          <p:cNvGrpSpPr/>
          <p:nvPr/>
        </p:nvGrpSpPr>
        <p:grpSpPr>
          <a:xfrm>
            <a:off x="2917563" y="4830281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099B42C-11AC-C54C-BCA4-8B170EF78C5D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2F41C7E-49C0-D340-90AE-FCF64B25A871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98A62AB-C5A1-2443-85A6-F930DFF1450B}"/>
              </a:ext>
            </a:extLst>
          </p:cNvPr>
          <p:cNvGrpSpPr/>
          <p:nvPr/>
        </p:nvGrpSpPr>
        <p:grpSpPr>
          <a:xfrm>
            <a:off x="5182102" y="5074720"/>
            <a:ext cx="1892476" cy="1348386"/>
            <a:chOff x="7819129" y="429903"/>
            <a:chExt cx="1892476" cy="1348386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189710A-7D80-FF41-8186-D10536E3F6D7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186841C-4461-E042-A2AA-ECA3EA600EB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DE8C9DA-8503-CC44-BE97-592C6CF802E4}"/>
                </a:ext>
              </a:extLst>
            </p:cNvPr>
            <p:cNvSpPr/>
            <p:nvPr/>
          </p:nvSpPr>
          <p:spPr>
            <a:xfrm>
              <a:off x="8546841" y="436812"/>
              <a:ext cx="223935" cy="129844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7C30251-B9F0-6F4B-9DE2-B08AB9245343}"/>
                </a:ext>
              </a:extLst>
            </p:cNvPr>
            <p:cNvSpPr/>
            <p:nvPr/>
          </p:nvSpPr>
          <p:spPr>
            <a:xfrm>
              <a:off x="8928838" y="1086252"/>
              <a:ext cx="223935" cy="6515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BA7D7B-9D4E-5E45-9E40-B19B54E8A024}"/>
                </a:ext>
              </a:extLst>
            </p:cNvPr>
            <p:cNvSpPr/>
            <p:nvPr/>
          </p:nvSpPr>
          <p:spPr>
            <a:xfrm>
              <a:off x="9336024" y="1086252"/>
              <a:ext cx="223935" cy="64900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56BAEF7-4468-D34A-95E2-4D859CBC2F02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64" name="Down Arrow 63">
            <a:extLst>
              <a:ext uri="{FF2B5EF4-FFF2-40B4-BE49-F238E27FC236}">
                <a16:creationId xmlns:a16="http://schemas.microsoft.com/office/drawing/2014/main" id="{D14DDAFC-5B76-6B49-A7D8-CC3044E1A19E}"/>
              </a:ext>
            </a:extLst>
          </p:cNvPr>
          <p:cNvSpPr/>
          <p:nvPr/>
        </p:nvSpPr>
        <p:spPr>
          <a:xfrm>
            <a:off x="6121050" y="3813136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5CE23-FDDC-844E-A4F2-B11D5BEF5E69}"/>
              </a:ext>
            </a:extLst>
          </p:cNvPr>
          <p:cNvGrpSpPr/>
          <p:nvPr/>
        </p:nvGrpSpPr>
        <p:grpSpPr>
          <a:xfrm>
            <a:off x="1353706" y="2279830"/>
            <a:ext cx="370983" cy="1301460"/>
            <a:chOff x="1775382" y="5116273"/>
            <a:chExt cx="173707" cy="635599"/>
          </a:xfrm>
        </p:grpSpPr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B38608D4-46E6-1249-9816-826141ED9F07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CE3428-E23A-AE4D-99ED-63EA7F7EA611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3FD636-5C67-464D-AFCD-EE2BCEDC0702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C36F2-326D-F042-A27C-FA85ACED0E8E}"/>
              </a:ext>
            </a:extLst>
          </p:cNvPr>
          <p:cNvGrpSpPr/>
          <p:nvPr/>
        </p:nvGrpSpPr>
        <p:grpSpPr>
          <a:xfrm>
            <a:off x="1857937" y="2130803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A19B96-6232-A14F-8C69-6E6B0D0E109E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C24D86-92DD-A24C-9B8A-45BFBB723D10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190FA2-C83D-B941-A47A-692C134F6B80}"/>
              </a:ext>
            </a:extLst>
          </p:cNvPr>
          <p:cNvGrpSpPr/>
          <p:nvPr/>
        </p:nvGrpSpPr>
        <p:grpSpPr>
          <a:xfrm>
            <a:off x="2750534" y="2453110"/>
            <a:ext cx="905933" cy="1251755"/>
            <a:chOff x="2761511" y="2617568"/>
            <a:chExt cx="905933" cy="12517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376E1B-5A97-AD41-AB80-44A9E789613F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4" name="Teardrop 3">
                <a:extLst>
                  <a:ext uri="{FF2B5EF4-FFF2-40B4-BE49-F238E27FC236}">
                    <a16:creationId xmlns:a16="http://schemas.microsoft.com/office/drawing/2014/main" id="{B349306B-9013-8C4C-BB6D-E98CA3ADD814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ardrop 4">
                <a:extLst>
                  <a:ext uri="{FF2B5EF4-FFF2-40B4-BE49-F238E27FC236}">
                    <a16:creationId xmlns:a16="http://schemas.microsoft.com/office/drawing/2014/main" id="{85D76C3A-EF00-8B42-B77E-5937BCAEB2A1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285C275-A85C-534C-BED9-95790C0452CE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72EC185-4543-B84D-8EE5-928AB2B04971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B93888-215D-C948-A317-29CB9D9928A7}"/>
                </a:ext>
              </a:extLst>
            </p:cNvPr>
            <p:cNvSpPr/>
            <p:nvPr/>
          </p:nvSpPr>
          <p:spPr>
            <a:xfrm>
              <a:off x="3310961" y="3601260"/>
              <a:ext cx="205350" cy="23106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F4A27-BB62-5C44-B48F-744B51DEE1B5}"/>
              </a:ext>
            </a:extLst>
          </p:cNvPr>
          <p:cNvGrpSpPr/>
          <p:nvPr/>
        </p:nvGrpSpPr>
        <p:grpSpPr>
          <a:xfrm>
            <a:off x="5176693" y="2356479"/>
            <a:ext cx="1892476" cy="1348386"/>
            <a:chOff x="7819129" y="429903"/>
            <a:chExt cx="1892476" cy="134838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EE29D5-86AB-684E-8F27-16F2519B07FA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C1B6BA-42BE-BE4B-87A6-283C248E67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07DCF6-4B50-5444-A33B-902FD1F44B9A}"/>
                </a:ext>
              </a:extLst>
            </p:cNvPr>
            <p:cNvSpPr/>
            <p:nvPr/>
          </p:nvSpPr>
          <p:spPr>
            <a:xfrm>
              <a:off x="8546841" y="1083708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70BEDD-2E09-A642-8F7E-8EEB70F27CB5}"/>
                </a:ext>
              </a:extLst>
            </p:cNvPr>
            <p:cNvSpPr/>
            <p:nvPr/>
          </p:nvSpPr>
          <p:spPr>
            <a:xfrm>
              <a:off x="8928838" y="1086252"/>
              <a:ext cx="223935" cy="6515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5D290B-1CFB-3C41-9849-A10FA59DD57D}"/>
                </a:ext>
              </a:extLst>
            </p:cNvPr>
            <p:cNvSpPr/>
            <p:nvPr/>
          </p:nvSpPr>
          <p:spPr>
            <a:xfrm>
              <a:off x="9336024" y="436812"/>
              <a:ext cx="223935" cy="129844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8E7129-97A2-5344-BE2D-37427D071510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AEB0C9-13C4-994D-BB69-DE91C1BC512E}"/>
              </a:ext>
            </a:extLst>
          </p:cNvPr>
          <p:cNvSpPr txBox="1"/>
          <p:nvPr/>
        </p:nvSpPr>
        <p:spPr>
          <a:xfrm>
            <a:off x="5021801" y="1927180"/>
            <a:ext cx="244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Pigment concentrations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806689-1010-6741-A330-1115E14996A8}"/>
              </a:ext>
            </a:extLst>
          </p:cNvPr>
          <p:cNvGrpSpPr/>
          <p:nvPr/>
        </p:nvGrpSpPr>
        <p:grpSpPr>
          <a:xfrm>
            <a:off x="8387204" y="3754899"/>
            <a:ext cx="3668193" cy="1103601"/>
            <a:chOff x="551130" y="1964267"/>
            <a:chExt cx="3668193" cy="11036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1797288-3BB2-E343-B8E4-9A6C23EA20CF}"/>
                </a:ext>
              </a:extLst>
            </p:cNvPr>
            <p:cNvSpPr/>
            <p:nvPr/>
          </p:nvSpPr>
          <p:spPr>
            <a:xfrm>
              <a:off x="551130" y="2006652"/>
              <a:ext cx="230649" cy="26762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0702906-2514-334E-8106-D7913F9A9410}"/>
                </a:ext>
              </a:extLst>
            </p:cNvPr>
            <p:cNvSpPr/>
            <p:nvPr/>
          </p:nvSpPr>
          <p:spPr>
            <a:xfrm>
              <a:off x="559595" y="2379187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A0BF939-6A47-A84F-A596-819F73B24FEB}"/>
                </a:ext>
              </a:extLst>
            </p:cNvPr>
            <p:cNvSpPr/>
            <p:nvPr/>
          </p:nvSpPr>
          <p:spPr>
            <a:xfrm>
              <a:off x="559595" y="2751722"/>
              <a:ext cx="230649" cy="26762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FC48B4-DF9B-0646-BDFD-03C873D3B129}"/>
                </a:ext>
              </a:extLst>
            </p:cNvPr>
            <p:cNvSpPr txBox="1"/>
            <p:nvPr/>
          </p:nvSpPr>
          <p:spPr>
            <a:xfrm>
              <a:off x="781779" y="1964267"/>
              <a:ext cx="2743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diatom biomarker (</a:t>
              </a:r>
              <a:r>
                <a:rPr lang="en-US" dirty="0" err="1"/>
                <a:t>Fuco</a:t>
              </a:r>
              <a:r>
                <a:rPr lang="en-US" dirty="0"/>
                <a:t>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7F17C-33EF-B741-889C-BB9B68B90289}"/>
                </a:ext>
              </a:extLst>
            </p:cNvPr>
            <p:cNvSpPr txBox="1"/>
            <p:nvPr/>
          </p:nvSpPr>
          <p:spPr>
            <a:xfrm>
              <a:off x="781779" y="2335635"/>
              <a:ext cx="343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chlorophyte biomarker (</a:t>
              </a:r>
              <a:r>
                <a:rPr lang="en-US" dirty="0" err="1"/>
                <a:t>MVChlb</a:t>
              </a:r>
              <a:r>
                <a:rPr lang="en-US" dirty="0"/>
                <a:t>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7896C-4E73-3E48-A792-C010FFCF8B89}"/>
                </a:ext>
              </a:extLst>
            </p:cNvPr>
            <p:cNvSpPr txBox="1"/>
            <p:nvPr/>
          </p:nvSpPr>
          <p:spPr>
            <a:xfrm>
              <a:off x="781779" y="2698536"/>
              <a:ext cx="3327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dinoflagellate biomarker (</a:t>
              </a:r>
              <a:r>
                <a:rPr lang="en-US" dirty="0" err="1"/>
                <a:t>Perid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DE653A-B6BE-3947-BF3B-CAF4FDB77F4C}"/>
              </a:ext>
            </a:extLst>
          </p:cNvPr>
          <p:cNvGrpSpPr/>
          <p:nvPr/>
        </p:nvGrpSpPr>
        <p:grpSpPr>
          <a:xfrm>
            <a:off x="955953" y="2498300"/>
            <a:ext cx="370983" cy="1301460"/>
            <a:chOff x="1775382" y="5116273"/>
            <a:chExt cx="173707" cy="635599"/>
          </a:xfrm>
        </p:grpSpPr>
        <p:sp>
          <p:nvSpPr>
            <p:cNvPr id="50" name="Donut 49">
              <a:extLst>
                <a:ext uri="{FF2B5EF4-FFF2-40B4-BE49-F238E27FC236}">
                  <a16:creationId xmlns:a16="http://schemas.microsoft.com/office/drawing/2014/main" id="{58929E2A-0458-FB45-B1A7-27687B1B7EA6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5315AC0-FCBC-AB4D-A58F-9D8C437DB054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BEDA7F3-691D-4648-94D3-ECC1DCE13A60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Down Arrow 62">
            <a:extLst>
              <a:ext uri="{FF2B5EF4-FFF2-40B4-BE49-F238E27FC236}">
                <a16:creationId xmlns:a16="http://schemas.microsoft.com/office/drawing/2014/main" id="{B64FED96-7250-D540-8CD4-77F87A2A01B9}"/>
              </a:ext>
            </a:extLst>
          </p:cNvPr>
          <p:cNvSpPr/>
          <p:nvPr/>
        </p:nvSpPr>
        <p:spPr>
          <a:xfrm>
            <a:off x="1967911" y="3797284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1CD9A0C-D535-3446-B11D-67371708FC4F}"/>
              </a:ext>
            </a:extLst>
          </p:cNvPr>
          <p:cNvGrpSpPr/>
          <p:nvPr/>
        </p:nvGrpSpPr>
        <p:grpSpPr>
          <a:xfrm>
            <a:off x="1909725" y="4981208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694F2D2-3A5A-5B43-84A8-89892A70731B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B87D09D-E59A-C547-A5B1-3DED7C7EC17A}"/>
                </a:ext>
              </a:extLst>
            </p:cNvPr>
            <p:cNvSpPr/>
            <p:nvPr/>
          </p:nvSpPr>
          <p:spPr>
            <a:xfrm>
              <a:off x="10816389" y="1379367"/>
              <a:ext cx="79540" cy="9069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74D7EA-6073-2741-B3C4-4C70241B4BB2}"/>
              </a:ext>
            </a:extLst>
          </p:cNvPr>
          <p:cNvGrpSpPr/>
          <p:nvPr/>
        </p:nvGrpSpPr>
        <p:grpSpPr>
          <a:xfrm>
            <a:off x="2802322" y="5303515"/>
            <a:ext cx="905933" cy="1251755"/>
            <a:chOff x="2761511" y="2617568"/>
            <a:chExt cx="905933" cy="1251755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67EC5BC-8E04-AB40-B7E4-1752364B9754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71" name="Teardrop 70">
                <a:extLst>
                  <a:ext uri="{FF2B5EF4-FFF2-40B4-BE49-F238E27FC236}">
                    <a16:creationId xmlns:a16="http://schemas.microsoft.com/office/drawing/2014/main" id="{43A312EA-6CA9-BD42-887A-C45EEA5BA884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ardrop 71">
                <a:extLst>
                  <a:ext uri="{FF2B5EF4-FFF2-40B4-BE49-F238E27FC236}">
                    <a16:creationId xmlns:a16="http://schemas.microsoft.com/office/drawing/2014/main" id="{9F7A74BC-560D-E44A-9771-B08942878CE4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FA42EF2D-A9C8-1D4D-BA04-7B3D9D9936EF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3762B14C-2D85-D240-A6AE-7A094C159B2A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0219F5C-EE7B-3A42-93D5-21CAA4012FB0}"/>
                </a:ext>
              </a:extLst>
            </p:cNvPr>
            <p:cNvSpPr/>
            <p:nvPr/>
          </p:nvSpPr>
          <p:spPr>
            <a:xfrm>
              <a:off x="3310961" y="3601260"/>
              <a:ext cx="136583" cy="12004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5" name="Lightning Bolt 74">
            <a:extLst>
              <a:ext uri="{FF2B5EF4-FFF2-40B4-BE49-F238E27FC236}">
                <a16:creationId xmlns:a16="http://schemas.microsoft.com/office/drawing/2014/main" id="{2897C693-D9BE-3E4E-BC8E-3F8DF7966131}"/>
              </a:ext>
            </a:extLst>
          </p:cNvPr>
          <p:cNvSpPr/>
          <p:nvPr/>
        </p:nvSpPr>
        <p:spPr>
          <a:xfrm rot="21029368">
            <a:off x="841251" y="4585130"/>
            <a:ext cx="560406" cy="536492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Lightning Bolt 75">
            <a:extLst>
              <a:ext uri="{FF2B5EF4-FFF2-40B4-BE49-F238E27FC236}">
                <a16:creationId xmlns:a16="http://schemas.microsoft.com/office/drawing/2014/main" id="{FD93B39E-56D4-1942-A123-65BF56B7ED9C}"/>
              </a:ext>
            </a:extLst>
          </p:cNvPr>
          <p:cNvSpPr/>
          <p:nvPr/>
        </p:nvSpPr>
        <p:spPr>
          <a:xfrm rot="21029368">
            <a:off x="1182631" y="4389637"/>
            <a:ext cx="560406" cy="536492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Lightning Bolt 76">
            <a:extLst>
              <a:ext uri="{FF2B5EF4-FFF2-40B4-BE49-F238E27FC236}">
                <a16:creationId xmlns:a16="http://schemas.microsoft.com/office/drawing/2014/main" id="{EC224501-DE5A-0545-9F39-9F53F50620AF}"/>
              </a:ext>
            </a:extLst>
          </p:cNvPr>
          <p:cNvSpPr/>
          <p:nvPr/>
        </p:nvSpPr>
        <p:spPr>
          <a:xfrm rot="21029368">
            <a:off x="491187" y="4794509"/>
            <a:ext cx="560406" cy="536492"/>
          </a:xfrm>
          <a:prstGeom prst="lightningBol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77DDD97-B50A-5144-A1F3-A2C03D811B88}"/>
              </a:ext>
            </a:extLst>
          </p:cNvPr>
          <p:cNvSpPr txBox="1"/>
          <p:nvPr/>
        </p:nvSpPr>
        <p:spPr>
          <a:xfrm rot="19746758">
            <a:off x="199449" y="4358072"/>
            <a:ext cx="1275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light*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2AC86FC-2AF4-7849-B7E3-EB0B3452EBBB}"/>
              </a:ext>
            </a:extLst>
          </p:cNvPr>
          <p:cNvGrpSpPr/>
          <p:nvPr/>
        </p:nvGrpSpPr>
        <p:grpSpPr>
          <a:xfrm>
            <a:off x="1597392" y="5278184"/>
            <a:ext cx="264385" cy="1301460"/>
            <a:chOff x="5531447" y="5172366"/>
            <a:chExt cx="264385" cy="1301460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CA6D7FA-3282-B046-887F-061E960AF06D}"/>
                </a:ext>
              </a:extLst>
            </p:cNvPr>
            <p:cNvGrpSpPr/>
            <p:nvPr/>
          </p:nvGrpSpPr>
          <p:grpSpPr>
            <a:xfrm>
              <a:off x="5531849" y="5172366"/>
              <a:ext cx="263983" cy="1301460"/>
              <a:chOff x="1803747" y="5116273"/>
              <a:chExt cx="123606" cy="635599"/>
            </a:xfrm>
          </p:grpSpPr>
          <p:sp>
            <p:nvSpPr>
              <p:cNvPr id="82" name="Donut 81">
                <a:extLst>
                  <a:ext uri="{FF2B5EF4-FFF2-40B4-BE49-F238E27FC236}">
                    <a16:creationId xmlns:a16="http://schemas.microsoft.com/office/drawing/2014/main" id="{26B22B92-8B36-F84D-BEB4-7E8B418CAFCD}"/>
                  </a:ext>
                </a:extLst>
              </p:cNvPr>
              <p:cNvSpPr/>
              <p:nvPr/>
            </p:nvSpPr>
            <p:spPr>
              <a:xfrm rot="19679676">
                <a:off x="1803747" y="5116273"/>
                <a:ext cx="123606" cy="635599"/>
              </a:xfrm>
              <a:prstGeom prst="donut">
                <a:avLst>
                  <a:gd name="adj" fmla="val 2586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F1CB29B-5029-4945-8359-AB2682B25C72}"/>
                  </a:ext>
                </a:extLst>
              </p:cNvPr>
              <p:cNvSpPr/>
              <p:nvPr/>
            </p:nvSpPr>
            <p:spPr>
              <a:xfrm rot="19679676">
                <a:off x="1894740" y="5479207"/>
                <a:ext cx="21407" cy="5791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52F5F0A-7D9A-AB40-A36C-DA01A21A5C5A}"/>
                </a:ext>
              </a:extLst>
            </p:cNvPr>
            <p:cNvSpPr/>
            <p:nvPr/>
          </p:nvSpPr>
          <p:spPr>
            <a:xfrm rot="19679676">
              <a:off x="5531447" y="5602244"/>
              <a:ext cx="45719" cy="11859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E7E129-BA44-3E49-B416-406F445008F2}"/>
              </a:ext>
            </a:extLst>
          </p:cNvPr>
          <p:cNvGrpSpPr/>
          <p:nvPr/>
        </p:nvGrpSpPr>
        <p:grpSpPr>
          <a:xfrm>
            <a:off x="1238506" y="5502633"/>
            <a:ext cx="264385" cy="1301460"/>
            <a:chOff x="5531447" y="5172366"/>
            <a:chExt cx="264385" cy="1301460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C9AB8B3-5D1E-1343-B4D1-5E719D288099}"/>
                </a:ext>
              </a:extLst>
            </p:cNvPr>
            <p:cNvGrpSpPr/>
            <p:nvPr/>
          </p:nvGrpSpPr>
          <p:grpSpPr>
            <a:xfrm>
              <a:off x="5531849" y="5172366"/>
              <a:ext cx="263983" cy="1301460"/>
              <a:chOff x="1803747" y="5116273"/>
              <a:chExt cx="123606" cy="635599"/>
            </a:xfrm>
          </p:grpSpPr>
          <p:sp>
            <p:nvSpPr>
              <p:cNvPr id="87" name="Donut 86">
                <a:extLst>
                  <a:ext uri="{FF2B5EF4-FFF2-40B4-BE49-F238E27FC236}">
                    <a16:creationId xmlns:a16="http://schemas.microsoft.com/office/drawing/2014/main" id="{0B4ACA70-5449-B94E-8D65-25A3EC3DED3E}"/>
                  </a:ext>
                </a:extLst>
              </p:cNvPr>
              <p:cNvSpPr/>
              <p:nvPr/>
            </p:nvSpPr>
            <p:spPr>
              <a:xfrm rot="19679676">
                <a:off x="1803747" y="5116273"/>
                <a:ext cx="123606" cy="635599"/>
              </a:xfrm>
              <a:prstGeom prst="donut">
                <a:avLst>
                  <a:gd name="adj" fmla="val 2586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43E317C-B461-0E4E-90F4-2F4F14EEAE07}"/>
                  </a:ext>
                </a:extLst>
              </p:cNvPr>
              <p:cNvSpPr/>
              <p:nvPr/>
            </p:nvSpPr>
            <p:spPr>
              <a:xfrm rot="19679676">
                <a:off x="1894740" y="5479207"/>
                <a:ext cx="21407" cy="5791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4B10378B-EE14-7B45-B33F-1ABA1BFEDA17}"/>
                </a:ext>
              </a:extLst>
            </p:cNvPr>
            <p:cNvSpPr/>
            <p:nvPr/>
          </p:nvSpPr>
          <p:spPr>
            <a:xfrm rot="19679676">
              <a:off x="5531447" y="5602244"/>
              <a:ext cx="45719" cy="118592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7" name="Title 1">
            <a:extLst>
              <a:ext uri="{FF2B5EF4-FFF2-40B4-BE49-F238E27FC236}">
                <a16:creationId xmlns:a16="http://schemas.microsoft.com/office/drawing/2014/main" id="{322567A5-D3B6-874D-8C79-5D7530658F6D}"/>
              </a:ext>
            </a:extLst>
          </p:cNvPr>
          <p:cNvSpPr txBox="1">
            <a:spLocks/>
          </p:cNvSpPr>
          <p:nvPr/>
        </p:nvSpPr>
        <p:spPr>
          <a:xfrm>
            <a:off x="838200" y="2249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Problem 1: Phytoplankton physiological responses to environmental changes</a:t>
            </a:r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2B4970D-77AF-714D-9FE9-2C782FA42B5C}"/>
              </a:ext>
            </a:extLst>
          </p:cNvPr>
          <p:cNvSpPr txBox="1"/>
          <p:nvPr/>
        </p:nvSpPr>
        <p:spPr>
          <a:xfrm>
            <a:off x="8395669" y="5194541"/>
            <a:ext cx="3545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*Other stimuli that impact pigment expression include nutrient availability, temperature, others.</a:t>
            </a:r>
          </a:p>
          <a:p>
            <a:r>
              <a:rPr lang="en-US" dirty="0"/>
              <a:t>Responses to specific stimuli vary across species and groups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A283F4B-CA88-C24D-9959-662B40A052DA}"/>
              </a:ext>
            </a:extLst>
          </p:cNvPr>
          <p:cNvGrpSpPr/>
          <p:nvPr/>
        </p:nvGrpSpPr>
        <p:grpSpPr>
          <a:xfrm>
            <a:off x="5160894" y="5039366"/>
            <a:ext cx="1892476" cy="1348386"/>
            <a:chOff x="7819129" y="429903"/>
            <a:chExt cx="1892476" cy="1348386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F6D8A0E-8671-8742-B7F5-3A3CDB3A0F17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42CCAFA-8A4B-BB42-B700-EB7BBC4B3E8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6B60CCB-126A-B04A-8211-050EA4C79384}"/>
                </a:ext>
              </a:extLst>
            </p:cNvPr>
            <p:cNvSpPr/>
            <p:nvPr/>
          </p:nvSpPr>
          <p:spPr>
            <a:xfrm>
              <a:off x="8546841" y="1593808"/>
              <a:ext cx="223935" cy="1414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5D92159-5811-7749-8C75-EE896F26E89E}"/>
                </a:ext>
              </a:extLst>
            </p:cNvPr>
            <p:cNvSpPr/>
            <p:nvPr/>
          </p:nvSpPr>
          <p:spPr>
            <a:xfrm>
              <a:off x="8928838" y="1429002"/>
              <a:ext cx="223935" cy="30880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07128CC-F2B7-9A46-8575-0B5E9746D3D6}"/>
                </a:ext>
              </a:extLst>
            </p:cNvPr>
            <p:cNvSpPr/>
            <p:nvPr/>
          </p:nvSpPr>
          <p:spPr>
            <a:xfrm>
              <a:off x="9336024" y="1086252"/>
              <a:ext cx="223935" cy="64900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FD3573E-4D3D-664A-BFE0-56E1177BD594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106" name="Down Arrow 105">
            <a:extLst>
              <a:ext uri="{FF2B5EF4-FFF2-40B4-BE49-F238E27FC236}">
                <a16:creationId xmlns:a16="http://schemas.microsoft.com/office/drawing/2014/main" id="{EFF98F86-4973-9940-8177-FA239E81340A}"/>
              </a:ext>
            </a:extLst>
          </p:cNvPr>
          <p:cNvSpPr/>
          <p:nvPr/>
        </p:nvSpPr>
        <p:spPr>
          <a:xfrm>
            <a:off x="6099842" y="3777782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9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5CE23-FDDC-844E-A4F2-B11D5BEF5E69}"/>
              </a:ext>
            </a:extLst>
          </p:cNvPr>
          <p:cNvGrpSpPr/>
          <p:nvPr/>
        </p:nvGrpSpPr>
        <p:grpSpPr>
          <a:xfrm>
            <a:off x="1353706" y="2279830"/>
            <a:ext cx="370983" cy="1301460"/>
            <a:chOff x="1775382" y="5116273"/>
            <a:chExt cx="173707" cy="635599"/>
          </a:xfrm>
        </p:grpSpPr>
        <p:sp>
          <p:nvSpPr>
            <p:cNvPr id="9" name="Donut 8">
              <a:extLst>
                <a:ext uri="{FF2B5EF4-FFF2-40B4-BE49-F238E27FC236}">
                  <a16:creationId xmlns:a16="http://schemas.microsoft.com/office/drawing/2014/main" id="{B38608D4-46E6-1249-9816-826141ED9F07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CE3428-E23A-AE4D-99ED-63EA7F7EA611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A3FD636-5C67-464D-AFCD-EE2BCEDC0702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C36F2-326D-F042-A27C-FA85ACED0E8E}"/>
              </a:ext>
            </a:extLst>
          </p:cNvPr>
          <p:cNvGrpSpPr/>
          <p:nvPr/>
        </p:nvGrpSpPr>
        <p:grpSpPr>
          <a:xfrm>
            <a:off x="1857937" y="2130803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A19B96-6232-A14F-8C69-6E6B0D0E109E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C24D86-92DD-A24C-9B8A-45BFBB723D10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9190FA2-C83D-B941-A47A-692C134F6B80}"/>
              </a:ext>
            </a:extLst>
          </p:cNvPr>
          <p:cNvGrpSpPr/>
          <p:nvPr/>
        </p:nvGrpSpPr>
        <p:grpSpPr>
          <a:xfrm>
            <a:off x="2750534" y="2453110"/>
            <a:ext cx="905933" cy="1251755"/>
            <a:chOff x="2761511" y="2617568"/>
            <a:chExt cx="905933" cy="125175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6376E1B-5A97-AD41-AB80-44A9E789613F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4" name="Teardrop 3">
                <a:extLst>
                  <a:ext uri="{FF2B5EF4-FFF2-40B4-BE49-F238E27FC236}">
                    <a16:creationId xmlns:a16="http://schemas.microsoft.com/office/drawing/2014/main" id="{B349306B-9013-8C4C-BB6D-E98CA3ADD814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ardrop 4">
                <a:extLst>
                  <a:ext uri="{FF2B5EF4-FFF2-40B4-BE49-F238E27FC236}">
                    <a16:creationId xmlns:a16="http://schemas.microsoft.com/office/drawing/2014/main" id="{85D76C3A-EF00-8B42-B77E-5937BCAEB2A1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285C275-A85C-534C-BED9-95790C0452CE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D72EC185-4543-B84D-8EE5-928AB2B04971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0B93888-215D-C948-A317-29CB9D9928A7}"/>
                </a:ext>
              </a:extLst>
            </p:cNvPr>
            <p:cNvSpPr/>
            <p:nvPr/>
          </p:nvSpPr>
          <p:spPr>
            <a:xfrm>
              <a:off x="3310961" y="3601260"/>
              <a:ext cx="205350" cy="23106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1F4A27-BB62-5C44-B48F-744B51DEE1B5}"/>
              </a:ext>
            </a:extLst>
          </p:cNvPr>
          <p:cNvGrpSpPr/>
          <p:nvPr/>
        </p:nvGrpSpPr>
        <p:grpSpPr>
          <a:xfrm>
            <a:off x="5176693" y="2356479"/>
            <a:ext cx="1892476" cy="1348386"/>
            <a:chOff x="7819129" y="429903"/>
            <a:chExt cx="1892476" cy="1348386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8EE29D5-86AB-684E-8F27-16F2519B07FA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5C1B6BA-42BE-BE4B-87A6-283C248E67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107DCF6-4B50-5444-A33B-902FD1F44B9A}"/>
                </a:ext>
              </a:extLst>
            </p:cNvPr>
            <p:cNvSpPr/>
            <p:nvPr/>
          </p:nvSpPr>
          <p:spPr>
            <a:xfrm>
              <a:off x="8546841" y="1083708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670BEDD-2E09-A642-8F7E-8EEB70F27CB5}"/>
                </a:ext>
              </a:extLst>
            </p:cNvPr>
            <p:cNvSpPr/>
            <p:nvPr/>
          </p:nvSpPr>
          <p:spPr>
            <a:xfrm>
              <a:off x="8928838" y="1086252"/>
              <a:ext cx="223935" cy="6515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5D290B-1CFB-3C41-9849-A10FA59DD57D}"/>
                </a:ext>
              </a:extLst>
            </p:cNvPr>
            <p:cNvSpPr/>
            <p:nvPr/>
          </p:nvSpPr>
          <p:spPr>
            <a:xfrm>
              <a:off x="9336024" y="436812"/>
              <a:ext cx="223935" cy="129844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8E7129-97A2-5344-BE2D-37427D071510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4AEB0C9-13C4-994D-BB69-DE91C1BC512E}"/>
              </a:ext>
            </a:extLst>
          </p:cNvPr>
          <p:cNvSpPr txBox="1"/>
          <p:nvPr/>
        </p:nvSpPr>
        <p:spPr>
          <a:xfrm>
            <a:off x="5021801" y="1927180"/>
            <a:ext cx="2448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Pigment concentrations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B806689-1010-6741-A330-1115E14996A8}"/>
              </a:ext>
            </a:extLst>
          </p:cNvPr>
          <p:cNvGrpSpPr/>
          <p:nvPr/>
        </p:nvGrpSpPr>
        <p:grpSpPr>
          <a:xfrm>
            <a:off x="8387204" y="3754899"/>
            <a:ext cx="3668193" cy="1103601"/>
            <a:chOff x="551130" y="1964267"/>
            <a:chExt cx="3668193" cy="11036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1797288-3BB2-E343-B8E4-9A6C23EA20CF}"/>
                </a:ext>
              </a:extLst>
            </p:cNvPr>
            <p:cNvSpPr/>
            <p:nvPr/>
          </p:nvSpPr>
          <p:spPr>
            <a:xfrm>
              <a:off x="551130" y="2006652"/>
              <a:ext cx="230649" cy="267627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0702906-2514-334E-8106-D7913F9A9410}"/>
                </a:ext>
              </a:extLst>
            </p:cNvPr>
            <p:cNvSpPr/>
            <p:nvPr/>
          </p:nvSpPr>
          <p:spPr>
            <a:xfrm>
              <a:off x="559595" y="2379187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A0BF939-6A47-A84F-A596-819F73B24FEB}"/>
                </a:ext>
              </a:extLst>
            </p:cNvPr>
            <p:cNvSpPr/>
            <p:nvPr/>
          </p:nvSpPr>
          <p:spPr>
            <a:xfrm>
              <a:off x="559595" y="2751722"/>
              <a:ext cx="230649" cy="267627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FFC48B4-DF9B-0646-BDFD-03C873D3B129}"/>
                </a:ext>
              </a:extLst>
            </p:cNvPr>
            <p:cNvSpPr txBox="1"/>
            <p:nvPr/>
          </p:nvSpPr>
          <p:spPr>
            <a:xfrm>
              <a:off x="781779" y="1964267"/>
              <a:ext cx="2743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diatom biomarker (</a:t>
              </a:r>
              <a:r>
                <a:rPr lang="en-US" dirty="0" err="1"/>
                <a:t>Fuco</a:t>
              </a:r>
              <a:r>
                <a:rPr lang="en-US" dirty="0"/>
                <a:t>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7F17C-33EF-B741-889C-BB9B68B90289}"/>
                </a:ext>
              </a:extLst>
            </p:cNvPr>
            <p:cNvSpPr txBox="1"/>
            <p:nvPr/>
          </p:nvSpPr>
          <p:spPr>
            <a:xfrm>
              <a:off x="781779" y="2335635"/>
              <a:ext cx="343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chlorophyte biomarker (</a:t>
              </a:r>
              <a:r>
                <a:rPr lang="en-US" dirty="0" err="1"/>
                <a:t>MVChlb</a:t>
              </a:r>
              <a:r>
                <a:rPr lang="en-US" dirty="0"/>
                <a:t>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A7896C-4E73-3E48-A792-C010FFCF8B89}"/>
                </a:ext>
              </a:extLst>
            </p:cNvPr>
            <p:cNvSpPr txBox="1"/>
            <p:nvPr/>
          </p:nvSpPr>
          <p:spPr>
            <a:xfrm>
              <a:off x="781779" y="2698536"/>
              <a:ext cx="33271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= dinoflagellate biomarker (</a:t>
              </a:r>
              <a:r>
                <a:rPr lang="en-US" dirty="0" err="1"/>
                <a:t>Perid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DE653A-B6BE-3947-BF3B-CAF4FDB77F4C}"/>
              </a:ext>
            </a:extLst>
          </p:cNvPr>
          <p:cNvGrpSpPr/>
          <p:nvPr/>
        </p:nvGrpSpPr>
        <p:grpSpPr>
          <a:xfrm>
            <a:off x="955953" y="2498300"/>
            <a:ext cx="370983" cy="1301460"/>
            <a:chOff x="1775382" y="5116273"/>
            <a:chExt cx="173707" cy="635599"/>
          </a:xfrm>
        </p:grpSpPr>
        <p:sp>
          <p:nvSpPr>
            <p:cNvPr id="50" name="Donut 49">
              <a:extLst>
                <a:ext uri="{FF2B5EF4-FFF2-40B4-BE49-F238E27FC236}">
                  <a16:creationId xmlns:a16="http://schemas.microsoft.com/office/drawing/2014/main" id="{58929E2A-0458-FB45-B1A7-27687B1B7EA6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5315AC0-FCBC-AB4D-A58F-9D8C437DB054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BEDA7F3-691D-4648-94D3-ECC1DCE13A60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Down Arrow 62">
            <a:extLst>
              <a:ext uri="{FF2B5EF4-FFF2-40B4-BE49-F238E27FC236}">
                <a16:creationId xmlns:a16="http://schemas.microsoft.com/office/drawing/2014/main" id="{F813AF61-844F-624E-B79D-B8A9B319F649}"/>
              </a:ext>
            </a:extLst>
          </p:cNvPr>
          <p:cNvSpPr/>
          <p:nvPr/>
        </p:nvSpPr>
        <p:spPr>
          <a:xfrm>
            <a:off x="1973953" y="3821107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0C2EA63-E2EF-8F48-94FD-5367512BB2D7}"/>
              </a:ext>
            </a:extLst>
          </p:cNvPr>
          <p:cNvGrpSpPr/>
          <p:nvPr/>
        </p:nvGrpSpPr>
        <p:grpSpPr>
          <a:xfrm>
            <a:off x="1411536" y="5154058"/>
            <a:ext cx="370983" cy="1301460"/>
            <a:chOff x="1775382" y="5116273"/>
            <a:chExt cx="173707" cy="635599"/>
          </a:xfrm>
        </p:grpSpPr>
        <p:sp>
          <p:nvSpPr>
            <p:cNvPr id="66" name="Donut 65">
              <a:extLst>
                <a:ext uri="{FF2B5EF4-FFF2-40B4-BE49-F238E27FC236}">
                  <a16:creationId xmlns:a16="http://schemas.microsoft.com/office/drawing/2014/main" id="{E4EDB230-3ADE-CA48-8466-DD4E159BF528}"/>
                </a:ext>
              </a:extLst>
            </p:cNvPr>
            <p:cNvSpPr/>
            <p:nvPr/>
          </p:nvSpPr>
          <p:spPr>
            <a:xfrm rot="19679676">
              <a:off x="1803747" y="5116273"/>
              <a:ext cx="123606" cy="635599"/>
            </a:xfrm>
            <a:prstGeom prst="donut">
              <a:avLst>
                <a:gd name="adj" fmla="val 2586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EA525F5-2C1F-AF43-BE56-F46CDE992396}"/>
                </a:ext>
              </a:extLst>
            </p:cNvPr>
            <p:cNvSpPr/>
            <p:nvPr/>
          </p:nvSpPr>
          <p:spPr>
            <a:xfrm rot="19679676">
              <a:off x="1775382" y="5245358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F88AE907-072D-8140-8C3E-90CF9A355CC6}"/>
                </a:ext>
              </a:extLst>
            </p:cNvPr>
            <p:cNvSpPr/>
            <p:nvPr/>
          </p:nvSpPr>
          <p:spPr>
            <a:xfrm rot="19679676">
              <a:off x="1915379" y="5469353"/>
              <a:ext cx="33710" cy="14282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3C6DD9A-DE09-9947-9538-517DE03C4B32}"/>
              </a:ext>
            </a:extLst>
          </p:cNvPr>
          <p:cNvGrpSpPr/>
          <p:nvPr/>
        </p:nvGrpSpPr>
        <p:grpSpPr>
          <a:xfrm>
            <a:off x="1915767" y="5005031"/>
            <a:ext cx="674740" cy="670955"/>
            <a:chOff x="10448975" y="1287037"/>
            <a:chExt cx="674740" cy="670955"/>
          </a:xfrm>
          <a:solidFill>
            <a:schemeClr val="bg1"/>
          </a:solidFill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7FDF635-86DA-6E41-B763-8582A151A89B}"/>
                </a:ext>
              </a:extLst>
            </p:cNvPr>
            <p:cNvSpPr/>
            <p:nvPr/>
          </p:nvSpPr>
          <p:spPr>
            <a:xfrm>
              <a:off x="10448975" y="1287037"/>
              <a:ext cx="674740" cy="6709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E326BF5-7754-9640-87D4-E3C20A56F6D0}"/>
                </a:ext>
              </a:extLst>
            </p:cNvPr>
            <p:cNvSpPr/>
            <p:nvPr/>
          </p:nvSpPr>
          <p:spPr>
            <a:xfrm>
              <a:off x="10816388" y="1379366"/>
              <a:ext cx="230649" cy="267627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CC16E7A-A3E6-CA4D-8442-5F0A1D299DE3}"/>
              </a:ext>
            </a:extLst>
          </p:cNvPr>
          <p:cNvGrpSpPr/>
          <p:nvPr/>
        </p:nvGrpSpPr>
        <p:grpSpPr>
          <a:xfrm>
            <a:off x="2808364" y="5327338"/>
            <a:ext cx="905933" cy="1251755"/>
            <a:chOff x="2761511" y="2617568"/>
            <a:chExt cx="905933" cy="125175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3605568-92BF-934B-A711-C8C2DD75B37D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75" name="Teardrop 74">
                <a:extLst>
                  <a:ext uri="{FF2B5EF4-FFF2-40B4-BE49-F238E27FC236}">
                    <a16:creationId xmlns:a16="http://schemas.microsoft.com/office/drawing/2014/main" id="{5A5B38CF-EEFD-DB40-B9FF-70D55024C25D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ardrop 75">
                <a:extLst>
                  <a:ext uri="{FF2B5EF4-FFF2-40B4-BE49-F238E27FC236}">
                    <a16:creationId xmlns:a16="http://schemas.microsoft.com/office/drawing/2014/main" id="{A194BE82-56F0-4D43-A4E6-495D8BE5B3B6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1C79A20A-0041-1D4E-966B-B6341255C6E7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46942FB8-E1A0-C046-9F94-047C2ABE2EF1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9047548-7977-C541-AD58-AC236FE480CC}"/>
                </a:ext>
              </a:extLst>
            </p:cNvPr>
            <p:cNvSpPr/>
            <p:nvPr/>
          </p:nvSpPr>
          <p:spPr>
            <a:xfrm>
              <a:off x="3310961" y="3601260"/>
              <a:ext cx="205350" cy="231064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C67D586-9951-B847-840C-25229F4DDDC4}"/>
              </a:ext>
            </a:extLst>
          </p:cNvPr>
          <p:cNvGrpSpPr/>
          <p:nvPr/>
        </p:nvGrpSpPr>
        <p:grpSpPr>
          <a:xfrm>
            <a:off x="3011133" y="4394233"/>
            <a:ext cx="905933" cy="1251755"/>
            <a:chOff x="2761511" y="2617568"/>
            <a:chExt cx="905933" cy="1251755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11B82BD9-1B80-7C45-A924-56AD5528D427}"/>
                </a:ext>
              </a:extLst>
            </p:cNvPr>
            <p:cNvGrpSpPr/>
            <p:nvPr/>
          </p:nvGrpSpPr>
          <p:grpSpPr>
            <a:xfrm>
              <a:off x="2761511" y="2617568"/>
              <a:ext cx="905933" cy="1251755"/>
              <a:chOff x="6903226" y="5372353"/>
              <a:chExt cx="280901" cy="309099"/>
            </a:xfrm>
          </p:grpSpPr>
          <p:sp>
            <p:nvSpPr>
              <p:cNvPr id="82" name="Teardrop 81">
                <a:extLst>
                  <a:ext uri="{FF2B5EF4-FFF2-40B4-BE49-F238E27FC236}">
                    <a16:creationId xmlns:a16="http://schemas.microsoft.com/office/drawing/2014/main" id="{53766C53-319E-0D40-8095-63AF23620F27}"/>
                  </a:ext>
                </a:extLst>
              </p:cNvPr>
              <p:cNvSpPr/>
              <p:nvPr/>
            </p:nvSpPr>
            <p:spPr>
              <a:xfrm rot="16150327">
                <a:off x="7012155" y="5509481"/>
                <a:ext cx="121527" cy="222416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ardrop 82">
                <a:extLst>
                  <a:ext uri="{FF2B5EF4-FFF2-40B4-BE49-F238E27FC236}">
                    <a16:creationId xmlns:a16="http://schemas.microsoft.com/office/drawing/2014/main" id="{4880FE79-30C2-6147-A1C2-E67807D53D15}"/>
                  </a:ext>
                </a:extLst>
              </p:cNvPr>
              <p:cNvSpPr/>
              <p:nvPr/>
            </p:nvSpPr>
            <p:spPr>
              <a:xfrm rot="9434317" flipV="1">
                <a:off x="7030768" y="5487342"/>
                <a:ext cx="149323" cy="181014"/>
              </a:xfrm>
              <a:prstGeom prst="teardrop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FDA50418-77B8-E84F-A1A9-4B59CB1AB6DF}"/>
                  </a:ext>
                </a:extLst>
              </p:cNvPr>
              <p:cNvSpPr/>
              <p:nvPr/>
            </p:nvSpPr>
            <p:spPr>
              <a:xfrm rot="4193700">
                <a:off x="6838056" y="5437523"/>
                <a:ext cx="215677" cy="85337"/>
              </a:xfrm>
              <a:custGeom>
                <a:avLst/>
                <a:gdLst>
                  <a:gd name="connsiteX0" fmla="*/ 853440 w 853440"/>
                  <a:gd name="connsiteY0" fmla="*/ 0 h 274822"/>
                  <a:gd name="connsiteX1" fmla="*/ 579120 w 853440"/>
                  <a:gd name="connsiteY1" fmla="*/ 106680 h 274822"/>
                  <a:gd name="connsiteX2" fmla="*/ 335280 w 853440"/>
                  <a:gd name="connsiteY2" fmla="*/ 76200 h 274822"/>
                  <a:gd name="connsiteX3" fmla="*/ 274320 w 853440"/>
                  <a:gd name="connsiteY3" fmla="*/ 274320 h 274822"/>
                  <a:gd name="connsiteX4" fmla="*/ 0 w 853440"/>
                  <a:gd name="connsiteY4" fmla="*/ 137160 h 274822"/>
                  <a:gd name="connsiteX5" fmla="*/ 0 w 853440"/>
                  <a:gd name="connsiteY5" fmla="*/ 137160 h 274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440" h="274822">
                    <a:moveTo>
                      <a:pt x="853440" y="0"/>
                    </a:moveTo>
                    <a:cubicBezTo>
                      <a:pt x="759460" y="46990"/>
                      <a:pt x="665480" y="93980"/>
                      <a:pt x="579120" y="106680"/>
                    </a:cubicBezTo>
                    <a:cubicBezTo>
                      <a:pt x="492760" y="119380"/>
                      <a:pt x="386080" y="48260"/>
                      <a:pt x="335280" y="76200"/>
                    </a:cubicBezTo>
                    <a:cubicBezTo>
                      <a:pt x="284480" y="104140"/>
                      <a:pt x="330200" y="264160"/>
                      <a:pt x="274320" y="274320"/>
                    </a:cubicBezTo>
                    <a:cubicBezTo>
                      <a:pt x="218440" y="284480"/>
                      <a:pt x="0" y="137160"/>
                      <a:pt x="0" y="137160"/>
                    </a:cubicBezTo>
                    <a:lnTo>
                      <a:pt x="0" y="13716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89E230E1-9C56-694B-B450-120FECA2C41A}"/>
                  </a:ext>
                </a:extLst>
              </p:cNvPr>
              <p:cNvSpPr/>
              <p:nvPr/>
            </p:nvSpPr>
            <p:spPr>
              <a:xfrm rot="4193700">
                <a:off x="7032312" y="5509363"/>
                <a:ext cx="119392" cy="175093"/>
              </a:xfrm>
              <a:custGeom>
                <a:avLst/>
                <a:gdLst>
                  <a:gd name="connsiteX0" fmla="*/ 0 w 472440"/>
                  <a:gd name="connsiteY0" fmla="*/ 0 h 563880"/>
                  <a:gd name="connsiteX1" fmla="*/ 182880 w 472440"/>
                  <a:gd name="connsiteY1" fmla="*/ 350520 h 563880"/>
                  <a:gd name="connsiteX2" fmla="*/ 472440 w 472440"/>
                  <a:gd name="connsiteY2" fmla="*/ 563880 h 56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2440" h="563880">
                    <a:moveTo>
                      <a:pt x="0" y="0"/>
                    </a:moveTo>
                    <a:cubicBezTo>
                      <a:pt x="52070" y="128270"/>
                      <a:pt x="104140" y="256540"/>
                      <a:pt x="182880" y="350520"/>
                    </a:cubicBezTo>
                    <a:cubicBezTo>
                      <a:pt x="261620" y="444500"/>
                      <a:pt x="421640" y="528320"/>
                      <a:pt x="472440" y="56388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FF43610-D4A5-434A-BE7B-DDB68CEA185F}"/>
                </a:ext>
              </a:extLst>
            </p:cNvPr>
            <p:cNvSpPr/>
            <p:nvPr/>
          </p:nvSpPr>
          <p:spPr>
            <a:xfrm>
              <a:off x="3300327" y="3468996"/>
              <a:ext cx="297513" cy="320796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B5C37E5C-A35D-0A4B-9F95-7F493CDF1A97}"/>
              </a:ext>
            </a:extLst>
          </p:cNvPr>
          <p:cNvSpPr txBox="1"/>
          <p:nvPr/>
        </p:nvSpPr>
        <p:spPr>
          <a:xfrm rot="2578643">
            <a:off x="3195945" y="4643540"/>
            <a:ext cx="152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a diatom*</a:t>
            </a:r>
          </a:p>
        </p:txBody>
      </p:sp>
      <p:sp>
        <p:nvSpPr>
          <p:cNvPr id="87" name="Down Arrow 86">
            <a:extLst>
              <a:ext uri="{FF2B5EF4-FFF2-40B4-BE49-F238E27FC236}">
                <a16:creationId xmlns:a16="http://schemas.microsoft.com/office/drawing/2014/main" id="{61255432-7C81-E44D-B304-73AA4492FE93}"/>
              </a:ext>
            </a:extLst>
          </p:cNvPr>
          <p:cNvSpPr/>
          <p:nvPr/>
        </p:nvSpPr>
        <p:spPr>
          <a:xfrm>
            <a:off x="6101672" y="3791650"/>
            <a:ext cx="542925" cy="990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0F4DA94-B6E1-984C-9451-1AE4ED7A73E4}"/>
              </a:ext>
            </a:extLst>
          </p:cNvPr>
          <p:cNvGrpSpPr/>
          <p:nvPr/>
        </p:nvGrpSpPr>
        <p:grpSpPr>
          <a:xfrm>
            <a:off x="5162724" y="5043688"/>
            <a:ext cx="1892476" cy="1348386"/>
            <a:chOff x="7819129" y="429903"/>
            <a:chExt cx="1892476" cy="1348386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3BBE2D88-D63A-5F4B-A584-786EA5A08CFE}"/>
                </a:ext>
              </a:extLst>
            </p:cNvPr>
            <p:cNvCxnSpPr/>
            <p:nvPr/>
          </p:nvCxnSpPr>
          <p:spPr>
            <a:xfrm>
              <a:off x="8359825" y="429903"/>
              <a:ext cx="0" cy="1348386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569EA466-85EB-1D4D-BF40-E27606D5C6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034949" y="1075454"/>
              <a:ext cx="0" cy="135331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3C7AA2A-0F7D-374D-9A93-7674916EDBEC}"/>
                </a:ext>
              </a:extLst>
            </p:cNvPr>
            <p:cNvSpPr/>
            <p:nvPr/>
          </p:nvSpPr>
          <p:spPr>
            <a:xfrm>
              <a:off x="8546841" y="1083708"/>
              <a:ext cx="223935" cy="65155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C3FDB4B-4331-674F-A5E2-193DE68F9013}"/>
                </a:ext>
              </a:extLst>
            </p:cNvPr>
            <p:cNvSpPr/>
            <p:nvPr/>
          </p:nvSpPr>
          <p:spPr>
            <a:xfrm>
              <a:off x="8928838" y="1086252"/>
              <a:ext cx="223935" cy="651552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7D2E9EB-990C-FF48-8F85-C191AEF7998C}"/>
                </a:ext>
              </a:extLst>
            </p:cNvPr>
            <p:cNvSpPr/>
            <p:nvPr/>
          </p:nvSpPr>
          <p:spPr>
            <a:xfrm>
              <a:off x="9336024" y="436812"/>
              <a:ext cx="223935" cy="129844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2DBF392-709E-2047-BBFC-058033B41DB8}"/>
                </a:ext>
              </a:extLst>
            </p:cNvPr>
            <p:cNvSpPr txBox="1"/>
            <p:nvPr/>
          </p:nvSpPr>
          <p:spPr>
            <a:xfrm rot="16200000">
              <a:off x="7618593" y="835941"/>
              <a:ext cx="8627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𝜇g L</a:t>
              </a:r>
              <a:r>
                <a:rPr lang="en-US" sz="2400" baseline="30000" dirty="0"/>
                <a:t>-1</a:t>
              </a:r>
              <a:endParaRPr lang="en-US" sz="2400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B8AF77F6-ADE1-0B42-A3C9-4AFF5B158A32}"/>
              </a:ext>
            </a:extLst>
          </p:cNvPr>
          <p:cNvSpPr txBox="1"/>
          <p:nvPr/>
        </p:nvSpPr>
        <p:spPr>
          <a:xfrm>
            <a:off x="8369523" y="5421522"/>
            <a:ext cx="3545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*Other sources of inter- and intra-group variability in biomarker pigment expression are known</a:t>
            </a:r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30BD59A2-10ED-3A44-A67D-7B589F7D0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9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Problem 2: Many biomarker pigments lack specificity to a single phytoplankton group</a:t>
            </a:r>
          </a:p>
        </p:txBody>
      </p:sp>
      <p:sp>
        <p:nvSpPr>
          <p:cNvPr id="98" name="Title 1">
            <a:extLst>
              <a:ext uri="{FF2B5EF4-FFF2-40B4-BE49-F238E27FC236}">
                <a16:creationId xmlns:a16="http://schemas.microsoft.com/office/drawing/2014/main" id="{BD55E1E2-7210-6A4B-3BA1-1E9750518ABA}"/>
              </a:ext>
            </a:extLst>
          </p:cNvPr>
          <p:cNvSpPr txBox="1">
            <a:spLocks/>
          </p:cNvSpPr>
          <p:nvPr/>
        </p:nvSpPr>
        <p:spPr>
          <a:xfrm>
            <a:off x="1" y="1562752"/>
            <a:ext cx="12231054" cy="352660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To get at phytoplankton community composition from PACE, we need to understand and predict when and where these “pigment problems” arise.</a:t>
            </a:r>
          </a:p>
        </p:txBody>
      </p:sp>
    </p:spTree>
    <p:extLst>
      <p:ext uri="{BB962C8B-B14F-4D97-AF65-F5344CB8AC3E}">
        <p14:creationId xmlns:p14="http://schemas.microsoft.com/office/powerpoint/2010/main" val="275374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4841-9552-7E42-88DA-C18423F4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0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HPLC is one of many approaches to quantify PCC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D3F594-14C4-634B-A855-FFC86F368A29}"/>
              </a:ext>
            </a:extLst>
          </p:cNvPr>
          <p:cNvCxnSpPr>
            <a:cxnSpLocks/>
          </p:cNvCxnSpPr>
          <p:nvPr/>
        </p:nvCxnSpPr>
        <p:spPr>
          <a:xfrm>
            <a:off x="3321481" y="5995677"/>
            <a:ext cx="59710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2EABFC-7BC2-F644-95F8-B7AA73679246}"/>
              </a:ext>
            </a:extLst>
          </p:cNvPr>
          <p:cNvCxnSpPr>
            <a:cxnSpLocks/>
          </p:cNvCxnSpPr>
          <p:nvPr/>
        </p:nvCxnSpPr>
        <p:spPr>
          <a:xfrm flipV="1">
            <a:off x="3344640" y="1388960"/>
            <a:ext cx="0" cy="462986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A811120-71D9-C149-82BA-00839034CFCF}"/>
              </a:ext>
            </a:extLst>
          </p:cNvPr>
          <p:cNvSpPr txBox="1"/>
          <p:nvPr/>
        </p:nvSpPr>
        <p:spPr>
          <a:xfrm>
            <a:off x="4973565" y="6293753"/>
            <a:ext cx="2138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Observable cell sizes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DA05B5-6695-0549-AD79-3EE03CE31B41}"/>
              </a:ext>
            </a:extLst>
          </p:cNvPr>
          <p:cNvSpPr txBox="1"/>
          <p:nvPr/>
        </p:nvSpPr>
        <p:spPr>
          <a:xfrm>
            <a:off x="1460623" y="1413997"/>
            <a:ext cx="188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High throughput/</a:t>
            </a:r>
          </a:p>
          <a:p>
            <a:pPr algn="r"/>
            <a:r>
              <a:rPr lang="en-US" dirty="0"/>
              <a:t>Low effort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F2EE48-2133-194B-889A-9D4A0FB6795B}"/>
              </a:ext>
            </a:extLst>
          </p:cNvPr>
          <p:cNvSpPr txBox="1"/>
          <p:nvPr/>
        </p:nvSpPr>
        <p:spPr>
          <a:xfrm>
            <a:off x="1462994" y="5317370"/>
            <a:ext cx="1880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Low throughput/</a:t>
            </a:r>
          </a:p>
          <a:p>
            <a:pPr algn="r"/>
            <a:r>
              <a:rPr lang="en-US" dirty="0"/>
              <a:t>High effort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8FA9F8-BCB0-7841-9684-BB51A6119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4" t="2363"/>
          <a:stretch/>
        </p:blipFill>
        <p:spPr>
          <a:xfrm>
            <a:off x="3424746" y="4755642"/>
            <a:ext cx="5769444" cy="11779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C3DC28-C852-F044-BAE2-7B84740AC78B}"/>
              </a:ext>
            </a:extLst>
          </p:cNvPr>
          <p:cNvSpPr/>
          <p:nvPr/>
        </p:nvSpPr>
        <p:spPr>
          <a:xfrm>
            <a:off x="8611220" y="4743533"/>
            <a:ext cx="582970" cy="45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31371C-B1EC-E448-B426-2E182FF6278A}"/>
              </a:ext>
            </a:extLst>
          </p:cNvPr>
          <p:cNvSpPr/>
          <p:nvPr/>
        </p:nvSpPr>
        <p:spPr>
          <a:xfrm rot="20194069">
            <a:off x="9031031" y="5363510"/>
            <a:ext cx="181760" cy="452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158AB-31E5-8E40-97CF-83F34A001007}"/>
              </a:ext>
            </a:extLst>
          </p:cNvPr>
          <p:cNvSpPr/>
          <p:nvPr/>
        </p:nvSpPr>
        <p:spPr>
          <a:xfrm rot="5400000">
            <a:off x="8572927" y="5778478"/>
            <a:ext cx="116280" cy="22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3785C74-BFF5-FE4D-A69D-887502DF90A1}"/>
              </a:ext>
            </a:extLst>
          </p:cNvPr>
          <p:cNvSpPr/>
          <p:nvPr/>
        </p:nvSpPr>
        <p:spPr>
          <a:xfrm rot="5400000">
            <a:off x="4141750" y="5745682"/>
            <a:ext cx="116280" cy="22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93B503D-8A79-C242-9A42-DAD28650115D}"/>
              </a:ext>
            </a:extLst>
          </p:cNvPr>
          <p:cNvSpPr/>
          <p:nvPr/>
        </p:nvSpPr>
        <p:spPr>
          <a:xfrm rot="5400000">
            <a:off x="5602089" y="5759182"/>
            <a:ext cx="116280" cy="22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F79792-5D6E-D94B-908F-72D49742A6F2}"/>
              </a:ext>
            </a:extLst>
          </p:cNvPr>
          <p:cNvSpPr/>
          <p:nvPr/>
        </p:nvSpPr>
        <p:spPr>
          <a:xfrm rot="5400000">
            <a:off x="7108728" y="5761108"/>
            <a:ext cx="116280" cy="226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7868B9-F7D3-B94C-A62D-D7DD69756685}"/>
              </a:ext>
            </a:extLst>
          </p:cNvPr>
          <p:cNvSpPr txBox="1"/>
          <p:nvPr/>
        </p:nvSpPr>
        <p:spPr>
          <a:xfrm>
            <a:off x="3869511" y="601009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µm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4E6232-C340-3846-821D-F5C394A20A23}"/>
              </a:ext>
            </a:extLst>
          </p:cNvPr>
          <p:cNvSpPr txBox="1"/>
          <p:nvPr/>
        </p:nvSpPr>
        <p:spPr>
          <a:xfrm>
            <a:off x="5230808" y="601009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µm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41B8A43-7A78-BD43-AF04-CB16839CBD8C}"/>
              </a:ext>
            </a:extLst>
          </p:cNvPr>
          <p:cNvSpPr txBox="1"/>
          <p:nvPr/>
        </p:nvSpPr>
        <p:spPr>
          <a:xfrm>
            <a:off x="6676478" y="6018827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µm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81F2E1-F40F-1748-9A71-9FD1E22C783B}"/>
              </a:ext>
            </a:extLst>
          </p:cNvPr>
          <p:cNvSpPr txBox="1"/>
          <p:nvPr/>
        </p:nvSpPr>
        <p:spPr>
          <a:xfrm>
            <a:off x="8211545" y="601882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mm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B1D0DD8-C8C4-3744-8D3A-25C78434E136}"/>
              </a:ext>
            </a:extLst>
          </p:cNvPr>
          <p:cNvCxnSpPr>
            <a:stCxn id="29" idx="0"/>
            <a:endCxn id="22" idx="3"/>
          </p:cNvCxnSpPr>
          <p:nvPr/>
        </p:nvCxnSpPr>
        <p:spPr>
          <a:xfrm flipH="1" flipV="1">
            <a:off x="4199890" y="5916937"/>
            <a:ext cx="2405" cy="9315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8FD2BFF-A3FC-8241-95F0-A4C77AC060D0}"/>
              </a:ext>
            </a:extLst>
          </p:cNvPr>
          <p:cNvCxnSpPr/>
          <p:nvPr/>
        </p:nvCxnSpPr>
        <p:spPr>
          <a:xfrm flipH="1" flipV="1">
            <a:off x="5613929" y="5918864"/>
            <a:ext cx="2405" cy="9315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5C14D7C-3B82-6546-88DC-AA30593B4D91}"/>
              </a:ext>
            </a:extLst>
          </p:cNvPr>
          <p:cNvCxnSpPr/>
          <p:nvPr/>
        </p:nvCxnSpPr>
        <p:spPr>
          <a:xfrm flipH="1" flipV="1">
            <a:off x="7118640" y="5930438"/>
            <a:ext cx="2405" cy="9315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764EF6-7AB5-804B-ABC9-90BABCD3AE02}"/>
              </a:ext>
            </a:extLst>
          </p:cNvPr>
          <p:cNvCxnSpPr/>
          <p:nvPr/>
        </p:nvCxnSpPr>
        <p:spPr>
          <a:xfrm flipH="1" flipV="1">
            <a:off x="8565481" y="5918862"/>
            <a:ext cx="2405" cy="9315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498A1FE-346C-7C42-8C71-CB281F411537}"/>
              </a:ext>
            </a:extLst>
          </p:cNvPr>
          <p:cNvCxnSpPr>
            <a:cxnSpLocks/>
          </p:cNvCxnSpPr>
          <p:nvPr/>
        </p:nvCxnSpPr>
        <p:spPr>
          <a:xfrm>
            <a:off x="5094724" y="4653022"/>
            <a:ext cx="4134191" cy="0"/>
          </a:xfrm>
          <a:prstGeom prst="line">
            <a:avLst/>
          </a:prstGeom>
          <a:ln w="57150">
            <a:solidFill>
              <a:srgbClr val="FF9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4A5FB2B-54AF-6141-A32E-C257DB280843}"/>
              </a:ext>
            </a:extLst>
          </p:cNvPr>
          <p:cNvSpPr txBox="1"/>
          <p:nvPr/>
        </p:nvSpPr>
        <p:spPr>
          <a:xfrm>
            <a:off x="5604013" y="4283690"/>
            <a:ext cx="2983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Traditional optical microscopy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E14A60F-2135-0A4B-A46C-BC8F6A27F39D}"/>
              </a:ext>
            </a:extLst>
          </p:cNvPr>
          <p:cNvCxnSpPr>
            <a:cxnSpLocks/>
          </p:cNvCxnSpPr>
          <p:nvPr/>
        </p:nvCxnSpPr>
        <p:spPr>
          <a:xfrm>
            <a:off x="3367791" y="3513246"/>
            <a:ext cx="3189621" cy="0"/>
          </a:xfrm>
          <a:prstGeom prst="line">
            <a:avLst/>
          </a:prstGeom>
          <a:ln w="571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CF4D584-05AD-6643-9D53-35ECBDF83513}"/>
              </a:ext>
            </a:extLst>
          </p:cNvPr>
          <p:cNvSpPr txBox="1"/>
          <p:nvPr/>
        </p:nvSpPr>
        <p:spPr>
          <a:xfrm>
            <a:off x="4125692" y="3132339"/>
            <a:ext cx="164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Flow cytometry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6982046-BF84-C14A-BF45-11DB6F34A014}"/>
              </a:ext>
            </a:extLst>
          </p:cNvPr>
          <p:cNvCxnSpPr>
            <a:cxnSpLocks/>
          </p:cNvCxnSpPr>
          <p:nvPr/>
        </p:nvCxnSpPr>
        <p:spPr>
          <a:xfrm>
            <a:off x="3372031" y="2971676"/>
            <a:ext cx="591616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6E67C6F-3E8A-E247-ABD8-EBEED80246D3}"/>
              </a:ext>
            </a:extLst>
          </p:cNvPr>
          <p:cNvSpPr txBox="1"/>
          <p:nvPr/>
        </p:nvSpPr>
        <p:spPr>
          <a:xfrm>
            <a:off x="3916044" y="2602344"/>
            <a:ext cx="4992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HPLC pigments/DNA meta-barcoding/other ‘omics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A270F69-3C53-A541-80E5-5F2EE4DC2421}"/>
              </a:ext>
            </a:extLst>
          </p:cNvPr>
          <p:cNvCxnSpPr>
            <a:cxnSpLocks/>
          </p:cNvCxnSpPr>
          <p:nvPr/>
        </p:nvCxnSpPr>
        <p:spPr>
          <a:xfrm>
            <a:off x="3341405" y="1888566"/>
            <a:ext cx="5934456" cy="0"/>
          </a:xfrm>
          <a:prstGeom prst="line">
            <a:avLst/>
          </a:prstGeom>
          <a:ln w="57150">
            <a:solidFill>
              <a:srgbClr val="9437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71F7A1F3-89F7-1C4F-AD8E-8179A061500D}"/>
              </a:ext>
            </a:extLst>
          </p:cNvPr>
          <p:cNvSpPr txBox="1"/>
          <p:nvPr/>
        </p:nvSpPr>
        <p:spPr>
          <a:xfrm>
            <a:off x="4844799" y="1539274"/>
            <a:ext cx="280294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437FF"/>
                </a:solidFill>
              </a:rPr>
              <a:t>Ocean color remote sensing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2BF1AD8-7F8D-F64D-8843-829289747555}"/>
              </a:ext>
            </a:extLst>
          </p:cNvPr>
          <p:cNvCxnSpPr>
            <a:cxnSpLocks/>
          </p:cNvCxnSpPr>
          <p:nvPr/>
        </p:nvCxnSpPr>
        <p:spPr>
          <a:xfrm>
            <a:off x="5118357" y="2385198"/>
            <a:ext cx="41341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5BE44F5-095E-E04E-8B2B-529CD7956F0F}"/>
              </a:ext>
            </a:extLst>
          </p:cNvPr>
          <p:cNvSpPr txBox="1"/>
          <p:nvPr/>
        </p:nvSpPr>
        <p:spPr>
          <a:xfrm>
            <a:off x="5586701" y="2015866"/>
            <a:ext cx="3174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Automated imaging approaches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23FB6C-DC1D-2D4E-9F87-17E05473BB57}"/>
              </a:ext>
            </a:extLst>
          </p:cNvPr>
          <p:cNvCxnSpPr>
            <a:cxnSpLocks/>
          </p:cNvCxnSpPr>
          <p:nvPr/>
        </p:nvCxnSpPr>
        <p:spPr>
          <a:xfrm>
            <a:off x="3367791" y="4113813"/>
            <a:ext cx="585627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98552982-CD39-7940-9B2D-53CD5242C88F}"/>
              </a:ext>
            </a:extLst>
          </p:cNvPr>
          <p:cNvSpPr txBox="1"/>
          <p:nvPr/>
        </p:nvSpPr>
        <p:spPr>
          <a:xfrm>
            <a:off x="4858393" y="3744481"/>
            <a:ext cx="278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Epifluorescence microscopy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41E53F4-130E-7044-932C-C6603B1CF225}"/>
              </a:ext>
            </a:extLst>
          </p:cNvPr>
          <p:cNvCxnSpPr>
            <a:cxnSpLocks/>
          </p:cNvCxnSpPr>
          <p:nvPr/>
        </p:nvCxnSpPr>
        <p:spPr>
          <a:xfrm flipV="1">
            <a:off x="9261230" y="1414037"/>
            <a:ext cx="0" cy="458164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734EC77-39A2-074E-AC03-2BCA74FBE44A}"/>
              </a:ext>
            </a:extLst>
          </p:cNvPr>
          <p:cNvCxnSpPr>
            <a:cxnSpLocks/>
          </p:cNvCxnSpPr>
          <p:nvPr/>
        </p:nvCxnSpPr>
        <p:spPr>
          <a:xfrm>
            <a:off x="3318255" y="1403205"/>
            <a:ext cx="597103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257880F-6D07-5547-98E8-F0C52CA2919C}"/>
              </a:ext>
            </a:extLst>
          </p:cNvPr>
          <p:cNvCxnSpPr>
            <a:cxnSpLocks/>
          </p:cNvCxnSpPr>
          <p:nvPr/>
        </p:nvCxnSpPr>
        <p:spPr>
          <a:xfrm flipV="1">
            <a:off x="2705814" y="2111127"/>
            <a:ext cx="0" cy="31347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ame 41">
            <a:extLst>
              <a:ext uri="{FF2B5EF4-FFF2-40B4-BE49-F238E27FC236}">
                <a16:creationId xmlns:a16="http://schemas.microsoft.com/office/drawing/2014/main" id="{0BA0F35B-0FA2-FB4D-9113-00C13AFCE2A8}"/>
              </a:ext>
            </a:extLst>
          </p:cNvPr>
          <p:cNvSpPr/>
          <p:nvPr/>
        </p:nvSpPr>
        <p:spPr>
          <a:xfrm>
            <a:off x="3771557" y="2602344"/>
            <a:ext cx="5065309" cy="369332"/>
          </a:xfrm>
          <a:prstGeom prst="fram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5-Point Star 42">
            <a:extLst>
              <a:ext uri="{FF2B5EF4-FFF2-40B4-BE49-F238E27FC236}">
                <a16:creationId xmlns:a16="http://schemas.microsoft.com/office/drawing/2014/main" id="{2E9D283B-4779-1841-AB38-CE1F3D95A842}"/>
              </a:ext>
            </a:extLst>
          </p:cNvPr>
          <p:cNvSpPr/>
          <p:nvPr/>
        </p:nvSpPr>
        <p:spPr>
          <a:xfrm>
            <a:off x="3373092" y="2385198"/>
            <a:ext cx="398465" cy="36957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AC18D400-3B0D-7048-A68C-7C523B16F75C}"/>
              </a:ext>
            </a:extLst>
          </p:cNvPr>
          <p:cNvSpPr/>
          <p:nvPr/>
        </p:nvSpPr>
        <p:spPr>
          <a:xfrm>
            <a:off x="8828443" y="2384954"/>
            <a:ext cx="398465" cy="369577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067D70-FE99-8B45-B820-0FCB0AC90D27}"/>
              </a:ext>
            </a:extLst>
          </p:cNvPr>
          <p:cNvSpPr txBox="1"/>
          <p:nvPr/>
        </p:nvSpPr>
        <p:spPr>
          <a:xfrm>
            <a:off x="0" y="6558330"/>
            <a:ext cx="5180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*based on/adapted from Lombard et al., 2019, </a:t>
            </a:r>
            <a:r>
              <a:rPr lang="en-US" sz="1400" i="1" dirty="0"/>
              <a:t>Frontiers Mar. Sci.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511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560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DNA meta-barcoding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0658" r="20628"/>
          <a:stretch/>
        </p:blipFill>
        <p:spPr>
          <a:xfrm>
            <a:off x="6704" y="1400401"/>
            <a:ext cx="1646414" cy="2804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97" y="2403486"/>
            <a:ext cx="798691" cy="798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1341" r="35328" b="12999"/>
          <a:stretch/>
        </p:blipFill>
        <p:spPr>
          <a:xfrm>
            <a:off x="2067001" y="1694868"/>
            <a:ext cx="1895807" cy="24270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24243" t="41269" r="8927" b="22985"/>
          <a:stretch/>
        </p:blipFill>
        <p:spPr>
          <a:xfrm>
            <a:off x="2516449" y="2200946"/>
            <a:ext cx="1276334" cy="511744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>
            <a:off x="1396181" y="2511217"/>
            <a:ext cx="49223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508707" y="2271025"/>
            <a:ext cx="922902" cy="91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731008" y="2023996"/>
            <a:ext cx="922902" cy="918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348141" y="1460859"/>
            <a:ext cx="922902" cy="918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437" y="1397662"/>
            <a:ext cx="922902" cy="91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2153" y="3091530"/>
            <a:ext cx="922902" cy="9188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4690880" y="1704864"/>
            <a:ext cx="290015" cy="3491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135245" y="3421295"/>
            <a:ext cx="194829" cy="3132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32935" y="2579983"/>
            <a:ext cx="192881" cy="3091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635140" y="3089479"/>
            <a:ext cx="922902" cy="9188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72619" y="1034202"/>
            <a:ext cx="2339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1. Filter seawater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98516" y="1034201"/>
            <a:ext cx="1988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2. </a:t>
            </a:r>
            <a:r>
              <a:rPr lang="en-US" sz="2400" dirty="0"/>
              <a:t>Extract DNA</a:t>
            </a:r>
          </a:p>
        </p:txBody>
      </p:sp>
      <p:sp>
        <p:nvSpPr>
          <p:cNvPr id="37" name="Right Arrow 36"/>
          <p:cNvSpPr/>
          <p:nvPr/>
        </p:nvSpPr>
        <p:spPr>
          <a:xfrm>
            <a:off x="6433922" y="2511217"/>
            <a:ext cx="49223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7541952" y="2092616"/>
            <a:ext cx="192881" cy="3091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459004" y="2430171"/>
            <a:ext cx="10501" cy="3491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8106600" y="2119261"/>
            <a:ext cx="194829" cy="3132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972667" y="2517613"/>
            <a:ext cx="192881" cy="3091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70824" y="3108742"/>
            <a:ext cx="192881" cy="3091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7610508" y="3424944"/>
            <a:ext cx="19079" cy="28987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7394547" y="2588901"/>
            <a:ext cx="156496" cy="36924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735047" y="3099367"/>
            <a:ext cx="192881" cy="3091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996974" y="2980410"/>
            <a:ext cx="168318" cy="30698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234914" y="1749299"/>
            <a:ext cx="229782" cy="3392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749525" y="2514323"/>
            <a:ext cx="194829" cy="3132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062770" y="2182085"/>
            <a:ext cx="198246" cy="29390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7766763" y="3361731"/>
            <a:ext cx="194829" cy="3132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8273778" y="2732524"/>
            <a:ext cx="194829" cy="3132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443400" y="3069621"/>
            <a:ext cx="194829" cy="3132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7510449" y="1855281"/>
            <a:ext cx="96825" cy="286818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7622415" y="2779304"/>
            <a:ext cx="41478" cy="3398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7816585" y="2794026"/>
            <a:ext cx="290015" cy="3491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838535" y="1912456"/>
            <a:ext cx="199388" cy="33800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250350" y="3521648"/>
            <a:ext cx="230050" cy="30878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728352" y="895621"/>
            <a:ext cx="262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PCR-amplify barcode genes</a:t>
            </a:r>
          </a:p>
        </p:txBody>
      </p:sp>
      <p:sp>
        <p:nvSpPr>
          <p:cNvPr id="82" name="Right Arrow 81"/>
          <p:cNvSpPr/>
          <p:nvPr/>
        </p:nvSpPr>
        <p:spPr>
          <a:xfrm>
            <a:off x="8661362" y="2511217"/>
            <a:ext cx="49223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9143475" y="2142099"/>
            <a:ext cx="8969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ATGC</a:t>
            </a:r>
          </a:p>
          <a:p>
            <a:r>
              <a:rPr lang="en-US" sz="2400" dirty="0">
                <a:solidFill>
                  <a:srgbClr val="0070C0"/>
                </a:solidFill>
              </a:rPr>
              <a:t>AAAT</a:t>
            </a:r>
          </a:p>
          <a:p>
            <a:r>
              <a:rPr lang="en-US" sz="2400" dirty="0">
                <a:solidFill>
                  <a:srgbClr val="00B050"/>
                </a:solidFill>
              </a:rPr>
              <a:t>GCGC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988162" y="1034201"/>
            <a:ext cx="2147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4. Sequence</a:t>
            </a: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8A5E0E8-A25A-8E47-95D5-923EE84991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9366010"/>
              </p:ext>
            </p:extLst>
          </p:nvPr>
        </p:nvGraphicFramePr>
        <p:xfrm>
          <a:off x="10131780" y="2063044"/>
          <a:ext cx="2483380" cy="1568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0" name="Right Arrow 49">
            <a:extLst>
              <a:ext uri="{FF2B5EF4-FFF2-40B4-BE49-F238E27FC236}">
                <a16:creationId xmlns:a16="http://schemas.microsoft.com/office/drawing/2014/main" id="{58B67044-A903-544C-ACCC-09F844AF0F57}"/>
              </a:ext>
            </a:extLst>
          </p:cNvPr>
          <p:cNvSpPr/>
          <p:nvPr/>
        </p:nvSpPr>
        <p:spPr>
          <a:xfrm>
            <a:off x="9974804" y="2506960"/>
            <a:ext cx="49223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A49FE3-5DD6-1748-80A5-53BB394C9785}"/>
              </a:ext>
            </a:extLst>
          </p:cNvPr>
          <p:cNvSpPr txBox="1"/>
          <p:nvPr/>
        </p:nvSpPr>
        <p:spPr>
          <a:xfrm>
            <a:off x="10249203" y="895620"/>
            <a:ext cx="214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5a. Sequence Composition</a:t>
            </a: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EE71B102-EFE4-D147-BF0C-0FA8F6458792}"/>
              </a:ext>
            </a:extLst>
          </p:cNvPr>
          <p:cNvSpPr/>
          <p:nvPr/>
        </p:nvSpPr>
        <p:spPr>
          <a:xfrm>
            <a:off x="4099907" y="2506960"/>
            <a:ext cx="492235" cy="65425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ent Arrow 4">
            <a:extLst>
              <a:ext uri="{FF2B5EF4-FFF2-40B4-BE49-F238E27FC236}">
                <a16:creationId xmlns:a16="http://schemas.microsoft.com/office/drawing/2014/main" id="{6FEB6E5D-443A-8E45-902F-8B5F49928399}"/>
              </a:ext>
            </a:extLst>
          </p:cNvPr>
          <p:cNvSpPr/>
          <p:nvPr/>
        </p:nvSpPr>
        <p:spPr>
          <a:xfrm flipV="1">
            <a:off x="9373086" y="3674990"/>
            <a:ext cx="1203435" cy="1359736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3D8CD7D3-CA94-C04E-8742-80437A795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4" y="4268588"/>
            <a:ext cx="7462801" cy="2589412"/>
          </a:xfrm>
        </p:spPr>
        <p:txBody>
          <a:bodyPr>
            <a:normAutofit/>
          </a:bodyPr>
          <a:lstStyle/>
          <a:p>
            <a:r>
              <a:rPr lang="en-US" dirty="0"/>
              <a:t>DNA meta-barcoding “measures” the relative sequence abundances of amplicon sequence variants (ASVs ≈ species) </a:t>
            </a:r>
          </a:p>
          <a:p>
            <a:r>
              <a:rPr lang="en-US" dirty="0"/>
              <a:t>Compare ASVs to reference </a:t>
            </a:r>
            <a:r>
              <a:rPr lang="en-US" dirty="0" err="1"/>
              <a:t>seqs</a:t>
            </a:r>
            <a:r>
              <a:rPr lang="en-US" dirty="0"/>
              <a:t> with known origin to assign taxonomy, get relative abundances of species/groups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03A775F-6536-CF41-B516-3AFFA4F564BD}"/>
              </a:ext>
            </a:extLst>
          </p:cNvPr>
          <p:cNvSpPr txBox="1"/>
          <p:nvPr/>
        </p:nvSpPr>
        <p:spPr>
          <a:xfrm>
            <a:off x="7819806" y="4727110"/>
            <a:ext cx="16973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Reference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60F9164A-A493-5049-BBA4-6A7548220F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3612" y="6003417"/>
            <a:ext cx="654309" cy="66025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4883CD9-A2F7-A145-AB12-8A02B3119AA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8882605" y="5177004"/>
            <a:ext cx="638383" cy="7794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02659-3B7C-4A4D-B4DA-597675ADDD7A}"/>
              </a:ext>
            </a:extLst>
          </p:cNvPr>
          <p:cNvSpPr txBox="1"/>
          <p:nvPr/>
        </p:nvSpPr>
        <p:spPr>
          <a:xfrm>
            <a:off x="7823515" y="5319078"/>
            <a:ext cx="112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ATGC =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C13A91B-F982-BD4A-A632-42129314AF17}"/>
              </a:ext>
            </a:extLst>
          </p:cNvPr>
          <p:cNvSpPr txBox="1"/>
          <p:nvPr/>
        </p:nvSpPr>
        <p:spPr>
          <a:xfrm>
            <a:off x="7769007" y="6115808"/>
            <a:ext cx="11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GCGC = 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B202003A-55B6-9A4C-8B46-545797A6B170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1395165" y="3836937"/>
            <a:ext cx="638383" cy="77947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8F089EF-E28C-B94A-BFCA-DA324C2BF4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87201" y="4774140"/>
            <a:ext cx="654309" cy="66025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AFDB375-73C8-6E4E-88BA-74B6A658DFF1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4413" y="3836937"/>
            <a:ext cx="638383" cy="77947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72A927E-D060-974A-A13C-D9099798AD88}"/>
              </a:ext>
            </a:extLst>
          </p:cNvPr>
          <p:cNvSpPr/>
          <p:nvPr/>
        </p:nvSpPr>
        <p:spPr>
          <a:xfrm>
            <a:off x="10650547" y="4754520"/>
            <a:ext cx="638383" cy="696809"/>
          </a:xfrm>
          <a:prstGeom prst="rect">
            <a:avLst/>
          </a:prstGeom>
          <a:solidFill>
            <a:schemeClr val="bg1"/>
          </a:solidFill>
          <a:ln w="5715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2C686-989C-E742-BC2F-746503249AE3}"/>
              </a:ext>
            </a:extLst>
          </p:cNvPr>
          <p:cNvSpPr txBox="1"/>
          <p:nvPr/>
        </p:nvSpPr>
        <p:spPr>
          <a:xfrm>
            <a:off x="10710692" y="4841314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??</a:t>
            </a: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C96488CC-7A7D-0D44-A6A8-006527C05B35}"/>
              </a:ext>
            </a:extLst>
          </p:cNvPr>
          <p:cNvSpPr/>
          <p:nvPr/>
        </p:nvSpPr>
        <p:spPr>
          <a:xfrm>
            <a:off x="7767937" y="4672542"/>
            <a:ext cx="1868204" cy="2154782"/>
          </a:xfrm>
          <a:prstGeom prst="frame">
            <a:avLst>
              <a:gd name="adj1" fmla="val 421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BD33132-F462-3542-8269-EE56079D54E9}"/>
              </a:ext>
            </a:extLst>
          </p:cNvPr>
          <p:cNvSpPr txBox="1"/>
          <p:nvPr/>
        </p:nvSpPr>
        <p:spPr>
          <a:xfrm>
            <a:off x="7558358" y="3843593"/>
            <a:ext cx="2147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5b. Taxonomy Predictions</a:t>
            </a:r>
          </a:p>
        </p:txBody>
      </p:sp>
    </p:spTree>
    <p:extLst>
      <p:ext uri="{BB962C8B-B14F-4D97-AF65-F5344CB8AC3E}">
        <p14:creationId xmlns:p14="http://schemas.microsoft.com/office/powerpoint/2010/main" val="3090270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9125-0CB6-F04E-87C4-D6F33649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479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          Plumes and Blooms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656D0-5832-0E49-9A81-D8FA55864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705391"/>
            <a:ext cx="6638133" cy="5294818"/>
          </a:xfrm>
          <a:prstGeom prst="rect">
            <a:avLst/>
          </a:prstGeom>
        </p:spPr>
      </p:pic>
      <p:sp>
        <p:nvSpPr>
          <p:cNvPr id="6" name="Heart 5">
            <a:extLst>
              <a:ext uri="{FF2B5EF4-FFF2-40B4-BE49-F238E27FC236}">
                <a16:creationId xmlns:a16="http://schemas.microsoft.com/office/drawing/2014/main" id="{480AF2E9-83F2-2647-8B08-F2508D96211F}"/>
              </a:ext>
            </a:extLst>
          </p:cNvPr>
          <p:cNvSpPr/>
          <p:nvPr/>
        </p:nvSpPr>
        <p:spPr>
          <a:xfrm>
            <a:off x="3614626" y="273292"/>
            <a:ext cx="685800" cy="701040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0C1DF-9CAF-8048-B49C-CF13B284EA81}"/>
              </a:ext>
            </a:extLst>
          </p:cNvPr>
          <p:cNvSpPr txBox="1"/>
          <p:nvPr/>
        </p:nvSpPr>
        <p:spPr>
          <a:xfrm>
            <a:off x="0" y="6552836"/>
            <a:ext cx="5539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*Catlett et al., 2021, </a:t>
            </a:r>
            <a:r>
              <a:rPr lang="en-US" sz="1400" i="1" dirty="0"/>
              <a:t>Prog. in Oceanography</a:t>
            </a:r>
            <a:r>
              <a:rPr lang="en-US" sz="1400" dirty="0"/>
              <a:t>; Catlett et al. in revision, </a:t>
            </a:r>
            <a:r>
              <a:rPr lang="en-US" sz="1400" i="1" dirty="0"/>
              <a:t>L&amp;O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4BB9D0-4EC0-2E49-9D48-091664BB269E}"/>
              </a:ext>
            </a:extLst>
          </p:cNvPr>
          <p:cNvSpPr txBox="1"/>
          <p:nvPr/>
        </p:nvSpPr>
        <p:spPr>
          <a:xfrm>
            <a:off x="-38100" y="5620304"/>
            <a:ext cx="1231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~3.5 years of concurrent DNA meta-barcoding and HPLC pigment obs. Detected ~2000 eukaryotic phytoplankton 18S-V9 ASVs (≈ species) in 215 surface samples.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1511D4-3A03-E84C-83A4-0C866E5BA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3694"/>
          <a:stretch/>
        </p:blipFill>
        <p:spPr>
          <a:xfrm>
            <a:off x="6819900" y="1291084"/>
            <a:ext cx="4775200" cy="442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42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45046</TotalTime>
  <Words>1194</Words>
  <Application>Microsoft Macintosh PowerPoint</Application>
  <PresentationFormat>Widescreen</PresentationFormat>
  <Paragraphs>237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Helvetica</vt:lpstr>
      <vt:lpstr>Office Theme</vt:lpstr>
      <vt:lpstr>What’s in a phytoplankton pigment? Integrating DNA sequencing and pigment observations to find out</vt:lpstr>
      <vt:lpstr>Ocean color      pigments</vt:lpstr>
      <vt:lpstr>Phytoplankton pigments and composition</vt:lpstr>
      <vt:lpstr>The assumption: biomarker pigment concentration changes reflect changes in PCC </vt:lpstr>
      <vt:lpstr>PowerPoint Presentation</vt:lpstr>
      <vt:lpstr>Problem 2: Many biomarker pigments lack specificity to a single phytoplankton group</vt:lpstr>
      <vt:lpstr>HPLC is one of many approaches to quantify PCC</vt:lpstr>
      <vt:lpstr>DNA meta-barcoding</vt:lpstr>
      <vt:lpstr>I          Plumes and Blooms</vt:lpstr>
      <vt:lpstr>Integrating DNA meta-barcoding and HPLC pigment observations to assess PCC</vt:lpstr>
      <vt:lpstr>Integrating DNA meta-barcoding and HPLC pigment observations to assess PCC</vt:lpstr>
      <vt:lpstr>Integrating DNA meta-barcoding and HPLC pigment observations to assess PCC</vt:lpstr>
      <vt:lpstr>Phytoplankton group comparisons</vt:lpstr>
      <vt:lpstr>Phytoplankton group comparisons</vt:lpstr>
      <vt:lpstr>This is a large source of uncertainty in pigment-based PCC estimates in the SB Channel</vt:lpstr>
      <vt:lpstr>Disagreements provide new physiological insights</vt:lpstr>
      <vt:lpstr>Mixotrophy marker pigments?</vt:lpstr>
      <vt:lpstr>Phytoplankton pigments covary with diverse phytoplankton groups</vt:lpstr>
      <vt:lpstr>Phytoplankton pigments covary with diverse phytoplankton groups</vt:lpstr>
      <vt:lpstr>Take-aways for phytoplankton composition/groups from PACE</vt:lpstr>
      <vt:lpstr>Acknowledgements</vt:lpstr>
      <vt:lpstr>Problem: what’s a phytoplankton?</vt:lpstr>
      <vt:lpstr>PowerPoint Presentation</vt:lpstr>
      <vt:lpstr>PowerPoint Presentation</vt:lpstr>
      <vt:lpstr>Network with phyto ASVs</vt:lpstr>
      <vt:lpstr>Pigments with non-phyto classes and ASVs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Integrating high-throughput sequencing observations into remotely sensible Phytoplankton Functional Type determinations</dc:title>
  <dc:creator>Microsoft Office User</dc:creator>
  <cp:lastModifiedBy>Dylan Catlett</cp:lastModifiedBy>
  <cp:revision>1122</cp:revision>
  <dcterms:created xsi:type="dcterms:W3CDTF">2021-04-30T17:13:29Z</dcterms:created>
  <dcterms:modified xsi:type="dcterms:W3CDTF">2022-06-17T18:34:04Z</dcterms:modified>
</cp:coreProperties>
</file>