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386"/>
    <p:restoredTop sz="96327"/>
  </p:normalViewPr>
  <p:slideViewPr>
    <p:cSldViewPr snapToGrid="0" snapToObjects="1" showGuides="1">
      <p:cViewPr varScale="1">
        <p:scale>
          <a:sx n="166" d="100"/>
          <a:sy n="166" d="100"/>
        </p:scale>
        <p:origin x="12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699B4-1779-9D49-B647-1F0552195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47195-D2CD-4143-B072-CCD75E209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4A31A-676F-BC4A-B1A5-B42FEF7A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B86DA-8D5C-C34B-BE24-4CFA0100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50383-1877-1548-B170-32CD053F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0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50250-C02C-764B-94C6-F2D82BAA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BD160-E0A9-9E46-AA52-0445AF07B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A20D9-3F15-8541-AAFA-B7D31EE5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62C33-0711-CF48-894D-7F19552D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F3636-F494-0446-B9E4-7670554DF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4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AFBBBE-C4A7-D244-B4D0-6CB4E7D83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2C17B-D0DE-3049-805D-E3B543149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F1B2C-D0E0-E646-BADE-346024CD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E8CC1-1B9B-E34B-A332-7483F06E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15786-0C31-1C43-96B3-D479DFB60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2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8303-06B8-994F-B454-FBA3FEFB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CD366-2AE3-0840-86F8-9EB3F000C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0F2A-B35B-A148-9FB7-F6683D79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14CB3-E860-8A41-9CB9-9D604BB5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FAEEE-BA4F-DC46-A9D7-CE73AE82F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6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7EB68-3A3F-5949-B803-762C172E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7D1F9-BA70-BC44-AF0C-E42A35829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5E9FE-63FF-CE4E-A8D3-C277CF97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C8F85-3CDF-4849-917F-58EC151A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41254-E79C-6446-9016-858C0E06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2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D5BEA-DB01-3C45-B25D-F1E079D16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6126D-0001-1543-A82D-E0D099E38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E8CBA-D10C-1E49-AB09-826595EF3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8819E-CCB7-A449-8A3C-ECCF6E66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111C2-DE72-9F46-B8A0-A458BB27B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C92AF-3EF3-4A45-9E42-4869631E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45BC7-854F-C04D-8899-9AABA1FEA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D7D04-9D76-0B4A-894A-C2C596EC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88E78-3800-324B-AD5C-6D9EB47AF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3B1DC-C105-9F47-A46E-898B3EAFC0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0AFB9B-2D75-5845-A7AA-023FA7BA5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DB996C-E009-A044-AD48-075C9977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0447F-2DEF-6343-8A68-14F2674ED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CABEE-054F-4E42-B7D9-96AB1D85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9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C242-02F9-0448-9656-30592446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822AB6-9929-D548-AB7F-1369F10BD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48278-947F-374A-BEBE-400EA5F11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0E4EE8-DA82-9346-AB7F-BB0BA5F9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3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798D34-B9CF-8845-B498-9F552C3E2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D48CC-FD34-854B-BF1A-269424253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A95DB-1D6D-E04D-9655-5EDAE349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0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14203-AAFD-034A-B43A-BE49D700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C8A98-43E6-DC40-ABF2-D3BA928F7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187BD2-D57E-A14B-B52E-277EA82C2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66B9D-8BFB-2A45-A1A5-A4C868401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78E25-37C5-E642-9416-C35CD1AE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0CAE4-EB06-C847-ABA6-0FC8EBAE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3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4F26E-7329-7D45-8B21-3460508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21BFAF-CC93-7C41-A288-F67EECBA7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0F207-BAD1-764E-B589-53B66FA38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DBB2C-4624-6D45-9CE3-A3D46AAA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36330-5561-234A-B5DC-3234C5F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ED162-8764-BE41-AC11-E2CB79394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5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B436D9-9267-4F44-A0B8-C4823AE8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353AB-7F6C-D140-ABB6-345258E05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A8267-ACBD-6C42-A2D1-218421DFF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5AC0-C39E-D249-87CD-0B856CD8061F}" type="datetimeFigureOut">
              <a:rPr lang="en-US" smtClean="0"/>
              <a:t>7/26/21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68FFC-169E-AB4D-9F41-DB0A30321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C0B51-6C4E-C449-B3E6-0A1AACF61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7A900-6777-7C44-B2D9-875AABFE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ac.gsfc.nasa.gov/accp/" TargetMode="External"/><Relationship Id="rId2" Type="http://schemas.openxmlformats.org/officeDocument/2006/relationships/hyperlink" Target="https://pace.oceansciences.org/docs/TM-20205007069-2020-219027-Vol.-8-PACE_vol8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cc02.safelinks.protection.outlook.com/?url=http%3A%2F%2Fmailer-stats.i.bizml.ru%2Fsl%2FMTYxNjg4Mw%3D%3D%2F52467b652fbf715db558e02e84008017s1&amp;data=04%7C01%7Ckirk.d.knobelspiesse%40nasa.gov%7C053e27f23cea43779abb08d9504173f3%7C7005d45845be48ae8140d43da96dd17b%7C0%7C0%7C637629064319485592%7CUnknown%7CTWFpbGZsb3d8eyJWIjoiMC4wLjAwMDAiLCJQIjoiV2luMzIiLCJBTiI6Ik1haWwiLCJXVCI6Mn0%3D%7C1000&amp;sdata=rIWIE3tal6WTiu0L%2Bv41emQGcdAVxTtkhSu5VsvtPXg%3D&amp;reserved=0" TargetMode="External"/><Relationship Id="rId7" Type="http://schemas.openxmlformats.org/officeDocument/2006/relationships/hyperlink" Target="https://gcc02.safelinks.protection.outlook.com/?url=http%3A%2F%2Fmailer-stats.i.bizml.ru%2Fsl%2FMTYxNjg4Nw%3D%3D%2F52467b652fbf715db558e02e84008017s1&amp;data=04%7C01%7Ckirk.d.knobelspiesse%40nasa.gov%7C053e27f23cea43779abb08d9504173f3%7C7005d45845be48ae8140d43da96dd17b%7C0%7C0%7C637629064319505506%7CUnknown%7CTWFpbGZsb3d8eyJWIjoiMC4wLjAwMDAiLCJQIjoiV2luMzIiLCJBTiI6Ik1haWwiLCJXVCI6Mn0%3D%7C1000&amp;sdata=2veXL2e3bqP%2F3Ki1RjRGJO5bAQgKNU4WxS507Bh6RYs%3D&amp;reserved=0" TargetMode="External"/><Relationship Id="rId2" Type="http://schemas.openxmlformats.org/officeDocument/2006/relationships/hyperlink" Target="https://els2021.physics.itmo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cc02.safelinks.protection.outlook.com/?url=http%3A%2F%2Fmailer-stats.i.bizml.ru%2Fsl%2FMTYxNjg4Ng%3D%3D%2F52467b652fbf715db558e02e84008017s1&amp;data=04%7C01%7Ckirk.d.knobelspiesse%40nasa.gov%7C053e27f23cea43779abb08d9504173f3%7C7005d45845be48ae8140d43da96dd17b%7C0%7C0%7C637629064319505506%7CUnknown%7CTWFpbGZsb3d8eyJWIjoiMC4wLjAwMDAiLCJQIjoiV2luMzIiLCJBTiI6Ik1haWwiLCJXVCI6Mn0%3D%7C1000&amp;sdata=TnFW%2FRdBK5Na5f5XWfR1e9%2BqdahxOmItO1bn5JJKHXM%3D&amp;reserved=0" TargetMode="External"/><Relationship Id="rId5" Type="http://schemas.openxmlformats.org/officeDocument/2006/relationships/hyperlink" Target="https://gcc02.safelinks.protection.outlook.com/?url=http%3A%2F%2Fmailer-stats.i.bizml.ru%2Fsl%2FMTYxNjg4NQ%3D%3D%2F52467b652fbf715db558e02e84008017s1&amp;data=04%7C01%7Ckirk.d.knobelspiesse%40nasa.gov%7C053e27f23cea43779abb08d9504173f3%7C7005d45845be48ae8140d43da96dd17b%7C0%7C0%7C637629064319495549%7CUnknown%7CTWFpbGZsb3d8eyJWIjoiMC4wLjAwMDAiLCJQIjoiV2luMzIiLCJBTiI6Ik1haWwiLCJXVCI6Mn0%3D%7C1000&amp;sdata=9LdR4J1STyOK%2Bw9K7Qr8PU3r2tCajOh6TuDmkCWWzAw%3D&amp;reserved=0" TargetMode="External"/><Relationship Id="rId4" Type="http://schemas.openxmlformats.org/officeDocument/2006/relationships/hyperlink" Target="https://gcc02.safelinks.protection.outlook.com/?url=http%3A%2F%2Fmailer-stats.i.bizml.ru%2Fsl%2FMTYxNjg4NA%3D%3D%2F52467b652fbf715db558e02e84008017s1&amp;data=04%7C01%7Ckirk.d.knobelspiesse%40nasa.gov%7C053e27f23cea43779abb08d9504173f3%7C7005d45845be48ae8140d43da96dd17b%7C0%7C0%7C637629064319495549%7CUnknown%7CTWFpbGZsb3d8eyJWIjoiMC4wLjAwMDAiLCJQIjoiV2luMzIiLCJBTiI6Ik1haWwiLCJXVCI6Mn0%3D%7C1000&amp;sdata=36zvsiV6Wi6LuxnsxVTM3YGEJn07ZZDd75li%2BdAc4so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BC33A4D-0B8E-B049-94CF-4DF44C23F6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739" b="8261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DE8E1A-083F-7342-AC67-84C7674B1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9932" y="5011208"/>
            <a:ext cx="5257800" cy="99430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PACE SAT polarimetry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7C053-A0A3-F140-853B-E69D5C740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199" y="6165320"/>
            <a:ext cx="4377267" cy="52599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Kirk Knobelspiesse, July 27, 2021</a:t>
            </a:r>
          </a:p>
        </p:txBody>
      </p:sp>
    </p:spTree>
    <p:extLst>
      <p:ext uri="{BB962C8B-B14F-4D97-AF65-F5344CB8AC3E}">
        <p14:creationId xmlns:p14="http://schemas.microsoft.com/office/powerpoint/2010/main" val="197401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842A6-0251-CA47-80C5-7DBCD6C7D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4608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2D12D-5A4C-0D4A-B9F8-6FEB9E09B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424"/>
            <a:ext cx="10515600" cy="5591175"/>
          </a:xfrm>
        </p:spPr>
        <p:txBody>
          <a:bodyPr>
            <a:normAutofit/>
          </a:bodyPr>
          <a:lstStyle/>
          <a:p>
            <a:r>
              <a:rPr lang="en-US" sz="2400" b="1" dirty="0"/>
              <a:t>Project and instrument team updates</a:t>
            </a:r>
          </a:p>
          <a:p>
            <a:r>
              <a:rPr lang="en-US" sz="2400" b="1" dirty="0"/>
              <a:t>Making an algorithm? Start the data product selection process!</a:t>
            </a:r>
          </a:p>
          <a:p>
            <a:pPr lvl="1"/>
            <a:r>
              <a:rPr lang="en-US" sz="2000" dirty="0"/>
              <a:t>Described in Data Product Selection Plan: </a:t>
            </a:r>
            <a:r>
              <a:rPr lang="en-US" sz="2000" dirty="0">
                <a:hlinkClick r:id="rId2"/>
              </a:rPr>
              <a:t>https://pace.oceansciences.org/docs/TM-20205007069-2020-219027-Vol.-8-PACE_vol8.pdf</a:t>
            </a:r>
            <a:endParaRPr lang="en-US" sz="2000" dirty="0"/>
          </a:p>
          <a:p>
            <a:pPr lvl="1"/>
            <a:r>
              <a:rPr lang="en-US" sz="2000" dirty="0"/>
              <a:t>First submit a “Science Product Change Request” then have a review by the Science Operations Team (SOT). They start the process of implementation and testing</a:t>
            </a:r>
          </a:p>
          <a:p>
            <a:pPr lvl="1"/>
            <a:r>
              <a:rPr lang="en-US" sz="2000" dirty="0"/>
              <a:t>Science Operations Board (SOB) approves when ready. </a:t>
            </a:r>
          </a:p>
          <a:p>
            <a:pPr lvl="1"/>
            <a:r>
              <a:rPr lang="en-US" sz="2000" dirty="0"/>
              <a:t>Also needs a Product and Algorithm Description Document (PADD, like ATBD, but living documents).</a:t>
            </a:r>
          </a:p>
          <a:p>
            <a:pPr lvl="1"/>
            <a:r>
              <a:rPr lang="en-US" sz="2000" dirty="0"/>
              <a:t>So far we have started the process for SRON/</a:t>
            </a:r>
            <a:r>
              <a:rPr lang="en-US" sz="2000" dirty="0" err="1"/>
              <a:t>SPEXone</a:t>
            </a:r>
            <a:r>
              <a:rPr lang="en-US" sz="2000" dirty="0"/>
              <a:t> aerosol algorithm (</a:t>
            </a:r>
            <a:r>
              <a:rPr lang="en-US" sz="2000" dirty="0" err="1"/>
              <a:t>RemoTAP</a:t>
            </a:r>
            <a:r>
              <a:rPr lang="en-US" sz="2000" dirty="0"/>
              <a:t>) and Project Science aerosol algorithm (</a:t>
            </a:r>
            <a:r>
              <a:rPr lang="en-US" sz="2000" dirty="0" err="1"/>
              <a:t>fastMAPOL</a:t>
            </a:r>
            <a:r>
              <a:rPr lang="en-US" sz="2000" dirty="0"/>
              <a:t>)</a:t>
            </a:r>
          </a:p>
          <a:p>
            <a:r>
              <a:rPr lang="en-US" sz="2400" b="1" dirty="0"/>
              <a:t>ACCP/</a:t>
            </a:r>
            <a:r>
              <a:rPr lang="en-US" sz="2400" b="1" dirty="0" err="1"/>
              <a:t>AtmOS</a:t>
            </a:r>
            <a:r>
              <a:rPr lang="en-US" sz="2400" b="1" dirty="0"/>
              <a:t> </a:t>
            </a:r>
          </a:p>
          <a:p>
            <a:pPr lvl="1"/>
            <a:r>
              <a:rPr lang="en-US" sz="2000" dirty="0">
                <a:hlinkClick r:id="rId3"/>
              </a:rPr>
              <a:t>https://vac.gsfc.nasa.gov/accp/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Pre-phase A mission to have two spacecraft, ~2028 (inclined orbit), 2029 (polar orbit)</a:t>
            </a:r>
          </a:p>
          <a:p>
            <a:pPr lvl="1"/>
            <a:r>
              <a:rPr lang="en-US" sz="2000" dirty="0"/>
              <a:t>Each will have a polarimeter, plus lidar, radar, microwave radiometers, and more</a:t>
            </a:r>
          </a:p>
          <a:p>
            <a:pPr lvl="1"/>
            <a:r>
              <a:rPr lang="en-US" sz="2000" dirty="0"/>
              <a:t>My new role: 50% PACE, 50% ACCP/</a:t>
            </a:r>
            <a:r>
              <a:rPr lang="en-US" sz="2000" dirty="0" err="1"/>
              <a:t>AtmOS</a:t>
            </a:r>
            <a:r>
              <a:rPr lang="en-US" sz="2000" dirty="0"/>
              <a:t> polarimeter instrument scientist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436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842A6-0251-CA47-80C5-7DBCD6C7D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4608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2D12D-5A4C-0D4A-B9F8-6FEB9E09B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424"/>
            <a:ext cx="10515600" cy="5591175"/>
          </a:xfrm>
        </p:spPr>
        <p:txBody>
          <a:bodyPr>
            <a:normAutofit/>
          </a:bodyPr>
          <a:lstStyle/>
          <a:p>
            <a:r>
              <a:rPr lang="en-US" sz="2400" b="1" dirty="0"/>
              <a:t>19</a:t>
            </a:r>
            <a:r>
              <a:rPr lang="en-US" sz="2400" b="1" baseline="30000" dirty="0"/>
              <a:t>th</a:t>
            </a:r>
            <a:r>
              <a:rPr lang="en-US" sz="2400" b="1" dirty="0"/>
              <a:t> Electromagnetic &amp; Light Scattering Conference (ELS-XIX)</a:t>
            </a:r>
          </a:p>
          <a:p>
            <a:pPr lvl="1"/>
            <a:r>
              <a:rPr lang="en-US" sz="2000" dirty="0">
                <a:hlinkClick r:id="rId2"/>
              </a:rPr>
              <a:t>https://els2021.physics.itmo.ru/</a:t>
            </a:r>
            <a:endParaRPr lang="en-US" sz="2000" dirty="0"/>
          </a:p>
          <a:p>
            <a:pPr lvl="1"/>
            <a:r>
              <a:rPr lang="en-US" sz="2000" dirty="0"/>
              <a:t>Speakers included Jacek, </a:t>
            </a:r>
            <a:r>
              <a:rPr lang="en-US" sz="2000" dirty="0" err="1"/>
              <a:t>Bastiaan</a:t>
            </a:r>
            <a:r>
              <a:rPr lang="en-US" sz="2000" dirty="0"/>
              <a:t>, Meng, </a:t>
            </a:r>
            <a:r>
              <a:rPr lang="en-US" sz="2000" dirty="0" err="1"/>
              <a:t>Pengwang</a:t>
            </a:r>
            <a:endParaRPr lang="en-US" sz="2000" dirty="0"/>
          </a:p>
          <a:p>
            <a:pPr lvl="3"/>
            <a:r>
              <a:rPr lang="en-US" sz="1400" dirty="0"/>
              <a:t>🔹 </a:t>
            </a:r>
            <a:r>
              <a:rPr lang="en-US" sz="1400" dirty="0">
                <a:hlinkClick r:id="rId3" tooltip="Original URL: http://mailer-stats.i.bizml.ru/sl/MTYxNjg4Mw==/52467b652fbf715db558e02e84008017s1. Click or tap if you trust this link."/>
              </a:rPr>
              <a:t>YouTube broadcast</a:t>
            </a:r>
            <a:r>
              <a:rPr lang="en-US" sz="1400" dirty="0"/>
              <a:t> on Monday, 12 July; Jacek at 15:55 - 16:10</a:t>
            </a:r>
          </a:p>
          <a:p>
            <a:pPr lvl="3"/>
            <a:r>
              <a:rPr lang="en-US" sz="1400" dirty="0"/>
              <a:t>🔹 </a:t>
            </a:r>
            <a:r>
              <a:rPr lang="en-US" sz="1400" dirty="0">
                <a:hlinkClick r:id="rId4" tooltip="Original URL: http://mailer-stats.i.bizml.ru/sl/MTYxNjg4NA==/52467b652fbf715db558e02e84008017s1. Click or tap if you trust this link."/>
              </a:rPr>
              <a:t>YouTube broadcast</a:t>
            </a:r>
            <a:r>
              <a:rPr lang="en-US" sz="1400" dirty="0"/>
              <a:t> on Tuesday, 13 July</a:t>
            </a:r>
          </a:p>
          <a:p>
            <a:pPr lvl="3"/>
            <a:r>
              <a:rPr lang="en-US" sz="1400" dirty="0"/>
              <a:t>🔹 </a:t>
            </a:r>
            <a:r>
              <a:rPr lang="en-US" sz="1400" dirty="0">
                <a:hlinkClick r:id="rId5" tooltip="Original URL: http://mailer-stats.i.bizml.ru/sl/MTYxNjg4NQ==/52467b652fbf715db558e02e84008017s1. Click or tap if you trust this link."/>
              </a:rPr>
              <a:t>YouTube broadcast</a:t>
            </a:r>
            <a:r>
              <a:rPr lang="en-US" sz="1400" dirty="0"/>
              <a:t> on Wednesday, 14 July</a:t>
            </a:r>
          </a:p>
          <a:p>
            <a:pPr lvl="3"/>
            <a:r>
              <a:rPr lang="en-US" sz="1400" dirty="0"/>
              <a:t>🔹 </a:t>
            </a:r>
            <a:r>
              <a:rPr lang="en-US" sz="1400" dirty="0">
                <a:hlinkClick r:id="rId6" tooltip="Original URL: http://mailer-stats.i.bizml.ru/sl/MTYxNjg4Ng==/52467b652fbf715db558e02e84008017s1. Click or tap if you trust this link."/>
              </a:rPr>
              <a:t>YouTube broadcast</a:t>
            </a:r>
            <a:r>
              <a:rPr lang="en-US" sz="1400" dirty="0"/>
              <a:t> on Thursday, 15 July; </a:t>
            </a:r>
            <a:r>
              <a:rPr lang="en-US" sz="1400" dirty="0" err="1"/>
              <a:t>Bastiaan</a:t>
            </a:r>
            <a:r>
              <a:rPr lang="en-US" sz="1400" dirty="0"/>
              <a:t> at 19:00 - 19:15, Meng at 19:50 - 20:05, </a:t>
            </a:r>
            <a:r>
              <a:rPr lang="en-US" sz="1400" dirty="0" err="1"/>
              <a:t>Pengwang</a:t>
            </a:r>
            <a:r>
              <a:rPr lang="en-US" sz="1400" dirty="0"/>
              <a:t> at 20:20 - 20:35</a:t>
            </a:r>
          </a:p>
          <a:p>
            <a:pPr lvl="3"/>
            <a:r>
              <a:rPr lang="en-US" sz="1400" dirty="0"/>
              <a:t>🔹 </a:t>
            </a:r>
            <a:r>
              <a:rPr lang="en-US" sz="1400" dirty="0">
                <a:hlinkClick r:id="rId7" tooltip="Original URL: http://mailer-stats.i.bizml.ru/sl/MTYxNjg4Nw==/52467b652fbf715db558e02e84008017s1. Click or tap if you trust this link."/>
              </a:rPr>
              <a:t>YouTube broadcast</a:t>
            </a:r>
            <a:r>
              <a:rPr lang="en-US" sz="1400" dirty="0"/>
              <a:t> on Friday, 16 July</a:t>
            </a:r>
            <a:endParaRPr lang="en-US" sz="2400" b="1" dirty="0"/>
          </a:p>
          <a:p>
            <a:r>
              <a:rPr lang="en-US" sz="2400" b="1" dirty="0"/>
              <a:t>The main event: team updates. 10 minutes each, please</a:t>
            </a:r>
          </a:p>
          <a:p>
            <a:pPr lvl="1"/>
            <a:r>
              <a:rPr lang="en-US" sz="2000" b="1" dirty="0" err="1"/>
              <a:t>Pengwang</a:t>
            </a:r>
            <a:r>
              <a:rPr lang="en-US" sz="2000" b="1" dirty="0"/>
              <a:t> </a:t>
            </a:r>
            <a:r>
              <a:rPr lang="en-US" sz="2000" b="1" dirty="0" err="1"/>
              <a:t>Zhai</a:t>
            </a:r>
            <a:r>
              <a:rPr lang="en-US" sz="2000" b="1" dirty="0"/>
              <a:t> </a:t>
            </a:r>
            <a:r>
              <a:rPr lang="en-US" sz="2000" dirty="0"/>
              <a:t>“Theoretical Support for Developing the PACE Atmospheric Correction Algorithm: Radiative Transfer and Polarimetric Retrieval of Aerosol Properties”</a:t>
            </a:r>
          </a:p>
          <a:p>
            <a:pPr lvl="1"/>
            <a:r>
              <a:rPr lang="en-US" sz="2000" b="1" dirty="0"/>
              <a:t>Matteo Ottaviani </a:t>
            </a:r>
            <a:r>
              <a:rPr lang="en-US" sz="2000" dirty="0"/>
              <a:t>“Remote Sensing of the Ocean Surface Refractive Index and Oil Spill Detection for the PACE Mission”</a:t>
            </a:r>
          </a:p>
          <a:p>
            <a:pPr lvl="1"/>
            <a:r>
              <a:rPr lang="en-US" sz="2000" b="1" dirty="0"/>
              <a:t>Jacek Chowdhary </a:t>
            </a:r>
            <a:r>
              <a:rPr lang="en-US" sz="2000" dirty="0"/>
              <a:t>“PACE UV Retrieval of Ocean and Atmosphere Data-Products (PACE UV ROAD): CDM, </a:t>
            </a:r>
            <a:r>
              <a:rPr lang="en-US" sz="2000" dirty="0" err="1"/>
              <a:t>BrC</a:t>
            </a:r>
            <a:r>
              <a:rPr lang="en-US" sz="2000" dirty="0"/>
              <a:t> and BC Polarimetry”</a:t>
            </a:r>
          </a:p>
          <a:p>
            <a:pPr lvl="1"/>
            <a:r>
              <a:rPr lang="en-US" sz="2000" dirty="0"/>
              <a:t>Next meeting August 16</a:t>
            </a:r>
            <a:r>
              <a:rPr lang="en-US" sz="2000" baseline="30000" dirty="0"/>
              <a:t>th</a:t>
            </a:r>
            <a:r>
              <a:rPr lang="en-US" sz="2000" dirty="0"/>
              <a:t>: </a:t>
            </a:r>
            <a:r>
              <a:rPr lang="en-US" sz="2000" dirty="0" err="1"/>
              <a:t>Stamnes</a:t>
            </a:r>
            <a:r>
              <a:rPr lang="en-US" sz="2000" dirty="0"/>
              <a:t>, Twardowski, van </a:t>
            </a:r>
            <a:r>
              <a:rPr lang="en-US" sz="2000" dirty="0" err="1"/>
              <a:t>Diedenhoven</a:t>
            </a:r>
            <a:r>
              <a:rPr lang="en-US" sz="2000" dirty="0"/>
              <a:t> / </a:t>
            </a:r>
            <a:r>
              <a:rPr lang="en-US" sz="2000" dirty="0" err="1"/>
              <a:t>Geogdzhayev</a:t>
            </a:r>
            <a:r>
              <a:rPr lang="en-US" sz="2000" dirty="0"/>
              <a:t>, </a:t>
            </a:r>
            <a:r>
              <a:rPr lang="en-US" sz="2000" dirty="0" err="1"/>
              <a:t>Xiaodong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5057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385</Words>
  <Application>Microsoft Macintosh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PACE SAT polarimetry group meeting</vt:lpstr>
      <vt:lpstr>Agenda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Knobelspiesse, Kirk D. (GSFC-6160)</dc:creator>
  <cp:lastModifiedBy>Knobelspiesse, Kirk D. (GSFC-6160)</cp:lastModifiedBy>
  <cp:revision>15</cp:revision>
  <dcterms:created xsi:type="dcterms:W3CDTF">2021-07-25T22:27:06Z</dcterms:created>
  <dcterms:modified xsi:type="dcterms:W3CDTF">2021-07-26T16:59:33Z</dcterms:modified>
</cp:coreProperties>
</file>