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59" r:id="rId9"/>
    <p:sldId id="264" r:id="rId10"/>
    <p:sldId id="269"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9"/>
    <p:restoredTop sz="97155"/>
  </p:normalViewPr>
  <p:slideViewPr>
    <p:cSldViewPr snapToGrid="0" snapToObjects="1" showGuides="1">
      <p:cViewPr varScale="1">
        <p:scale>
          <a:sx n="158" d="100"/>
          <a:sy n="158" d="100"/>
        </p:scale>
        <p:origin x="232"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CB7F-8628-FF47-BF4E-31D9F72D7B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8B2809-0BEA-034E-ADC8-F6FEB7182B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BDA45A-F62D-F542-816B-95335B5C80D5}"/>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5" name="Footer Placeholder 4">
            <a:extLst>
              <a:ext uri="{FF2B5EF4-FFF2-40B4-BE49-F238E27FC236}">
                <a16:creationId xmlns:a16="http://schemas.microsoft.com/office/drawing/2014/main" id="{DF8E034D-CA52-4C45-86AD-A2EC7120A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A21B6-020A-B24E-81CB-673533AC886D}"/>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251781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E961-61E5-FE42-92DF-EBAA9FAEAB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A363CC-4E65-F144-91F3-CD835CB4CF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980A3-2E4E-1845-8D39-FB96595B9C15}"/>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5" name="Footer Placeholder 4">
            <a:extLst>
              <a:ext uri="{FF2B5EF4-FFF2-40B4-BE49-F238E27FC236}">
                <a16:creationId xmlns:a16="http://schemas.microsoft.com/office/drawing/2014/main" id="{97821F7A-7757-C34D-A20C-9B68F0C63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F8247-B6A0-0949-B5E1-357046430EE9}"/>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417130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3ECCF-C188-454F-A01C-903ACEA768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0C4875-1D31-A645-BA30-6DC2951619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E3BEA-73FA-9543-BB89-9483A23CC9AF}"/>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5" name="Footer Placeholder 4">
            <a:extLst>
              <a:ext uri="{FF2B5EF4-FFF2-40B4-BE49-F238E27FC236}">
                <a16:creationId xmlns:a16="http://schemas.microsoft.com/office/drawing/2014/main" id="{3294C351-D814-8A44-8653-0C0676654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7289A-82E7-C040-A18E-EE936FA9902D}"/>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104758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E591-1772-7F42-B2B3-D55ACD44E9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2D400-BDB2-6146-80A2-B453DB3824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C1D78-28C1-244B-BEB9-C3FEBB964734}"/>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5" name="Footer Placeholder 4">
            <a:extLst>
              <a:ext uri="{FF2B5EF4-FFF2-40B4-BE49-F238E27FC236}">
                <a16:creationId xmlns:a16="http://schemas.microsoft.com/office/drawing/2014/main" id="{6E0E23B1-4441-7B48-9E66-6A7D49A35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78632-E218-314A-9B24-879F098C1FC5}"/>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364080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CC79-C233-BD4F-9D51-E736530142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C46864-B2AD-F540-80A5-AA4C18D1E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E3435-E74E-B941-9BA2-222E604F2476}"/>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5" name="Footer Placeholder 4">
            <a:extLst>
              <a:ext uri="{FF2B5EF4-FFF2-40B4-BE49-F238E27FC236}">
                <a16:creationId xmlns:a16="http://schemas.microsoft.com/office/drawing/2014/main" id="{573AD632-804C-CF47-99BB-64F619828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A8D64-19B6-F34C-A63D-65465BE33C00}"/>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176111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97A4-E896-6842-A2CF-72B085FF4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0F5CAC-9541-AE43-9130-EA725D6ECF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C14EA0-F173-B14A-9074-55179A3CFA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71D08-DA0D-814A-AFB0-0DEBD424BCE1}"/>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6" name="Footer Placeholder 5">
            <a:extLst>
              <a:ext uri="{FF2B5EF4-FFF2-40B4-BE49-F238E27FC236}">
                <a16:creationId xmlns:a16="http://schemas.microsoft.com/office/drawing/2014/main" id="{4738E051-0EBA-BD43-9055-81025DCB2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1C9FC-9E24-C049-8462-6106F9849B60}"/>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321949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9128-B208-4344-B1BF-E114BB547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8D5ADB-9E93-0141-A0FD-BB03BE716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56712A-2171-264A-9B57-8095EEC564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B2E197-A337-944C-87D6-D6979A447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22722-A765-0F47-A940-656FA35015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81E5FF-FA38-BB42-A780-A3F336FF1D6E}"/>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8" name="Footer Placeholder 7">
            <a:extLst>
              <a:ext uri="{FF2B5EF4-FFF2-40B4-BE49-F238E27FC236}">
                <a16:creationId xmlns:a16="http://schemas.microsoft.com/office/drawing/2014/main" id="{C7F56187-2AD5-0940-9896-19D6DEEBB0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08C585-9C9F-CF42-98D7-B92AC0D8E968}"/>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289100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5C4-BBD4-FE44-9479-9577FA5B51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11EE70-0746-9D44-8C08-5908C8077EDA}"/>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4" name="Footer Placeholder 3">
            <a:extLst>
              <a:ext uri="{FF2B5EF4-FFF2-40B4-BE49-F238E27FC236}">
                <a16:creationId xmlns:a16="http://schemas.microsoft.com/office/drawing/2014/main" id="{D08A6208-F917-3042-BE48-A13219292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53CD34-7ECA-3845-ABA0-0080D030A7A1}"/>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240985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00DFE0-E664-9249-9CC9-9B6F3D39B921}"/>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3" name="Footer Placeholder 2">
            <a:extLst>
              <a:ext uri="{FF2B5EF4-FFF2-40B4-BE49-F238E27FC236}">
                <a16:creationId xmlns:a16="http://schemas.microsoft.com/office/drawing/2014/main" id="{93B8203E-4B86-AF40-807E-2ECFCF4FB2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67E336-4B3C-4C47-95DD-BAB43AAFF027}"/>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290149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57F2-7233-2C4F-94BF-361C0A3D8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422134-3898-2D4C-84E9-0A7C2A99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A9356-58B9-CA4A-B9E8-C69A0AEE3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EB764-A0FC-8848-9D4C-77354531E549}"/>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6" name="Footer Placeholder 5">
            <a:extLst>
              <a:ext uri="{FF2B5EF4-FFF2-40B4-BE49-F238E27FC236}">
                <a16:creationId xmlns:a16="http://schemas.microsoft.com/office/drawing/2014/main" id="{DD51C9F6-9607-CA4E-BAA6-3E54B57AB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4F61E-4444-0245-AF6A-0C500DC9CA71}"/>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129584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4C36-3DE6-3341-B3B6-C8FE4FA47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8351C0-F3BB-1D42-B2F0-251D29E4F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EC85EF-EDAE-F14E-8BDE-F01E3CC91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6FEC9-6F98-114E-8D7C-829F08E8E37E}"/>
              </a:ext>
            </a:extLst>
          </p:cNvPr>
          <p:cNvSpPr>
            <a:spLocks noGrp="1"/>
          </p:cNvSpPr>
          <p:nvPr>
            <p:ph type="dt" sz="half" idx="10"/>
          </p:nvPr>
        </p:nvSpPr>
        <p:spPr/>
        <p:txBody>
          <a:bodyPr/>
          <a:lstStyle/>
          <a:p>
            <a:fld id="{069C9C98-75BC-974C-9E8F-4E19F9D43D50}" type="datetimeFigureOut">
              <a:rPr lang="en-US" smtClean="0"/>
              <a:t>6/28/21</a:t>
            </a:fld>
            <a:endParaRPr lang="en-US"/>
          </a:p>
        </p:txBody>
      </p:sp>
      <p:sp>
        <p:nvSpPr>
          <p:cNvPr id="6" name="Footer Placeholder 5">
            <a:extLst>
              <a:ext uri="{FF2B5EF4-FFF2-40B4-BE49-F238E27FC236}">
                <a16:creationId xmlns:a16="http://schemas.microsoft.com/office/drawing/2014/main" id="{73EE6971-601C-1948-8D3F-504905698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5B447-DDD7-A542-A3C8-56F5C1B71350}"/>
              </a:ext>
            </a:extLst>
          </p:cNvPr>
          <p:cNvSpPr>
            <a:spLocks noGrp="1"/>
          </p:cNvSpPr>
          <p:nvPr>
            <p:ph type="sldNum" sz="quarter" idx="12"/>
          </p:nvPr>
        </p:nvSpPr>
        <p:spPr/>
        <p:txBody>
          <a:bodyPr/>
          <a:lstStyle/>
          <a:p>
            <a:fld id="{0F238C3F-9F2C-6243-8E4F-2145909C3B67}" type="slidenum">
              <a:rPr lang="en-US" smtClean="0"/>
              <a:t>‹#›</a:t>
            </a:fld>
            <a:endParaRPr lang="en-US"/>
          </a:p>
        </p:txBody>
      </p:sp>
    </p:spTree>
    <p:extLst>
      <p:ext uri="{BB962C8B-B14F-4D97-AF65-F5344CB8AC3E}">
        <p14:creationId xmlns:p14="http://schemas.microsoft.com/office/powerpoint/2010/main" val="293105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3B464-4C7C-5E48-9024-4208F81F4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15DA62-2B33-9541-BF82-9CE6C6ED0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2E87F-DDB9-5341-91E2-8AD53A928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C9C98-75BC-974C-9E8F-4E19F9D43D50}" type="datetimeFigureOut">
              <a:rPr lang="en-US" smtClean="0"/>
              <a:t>6/28/21</a:t>
            </a:fld>
            <a:endParaRPr lang="en-US"/>
          </a:p>
        </p:txBody>
      </p:sp>
      <p:sp>
        <p:nvSpPr>
          <p:cNvPr id="5" name="Footer Placeholder 4">
            <a:extLst>
              <a:ext uri="{FF2B5EF4-FFF2-40B4-BE49-F238E27FC236}">
                <a16:creationId xmlns:a16="http://schemas.microsoft.com/office/drawing/2014/main" id="{6E001C18-0210-074F-87F7-7E934B7CC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E1A541-8F73-4449-858D-D598C00A0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38C3F-9F2C-6243-8E4F-2145909C3B67}" type="slidenum">
              <a:rPr lang="en-US" smtClean="0"/>
              <a:t>‹#›</a:t>
            </a:fld>
            <a:endParaRPr lang="en-US"/>
          </a:p>
        </p:txBody>
      </p:sp>
    </p:spTree>
    <p:extLst>
      <p:ext uri="{BB962C8B-B14F-4D97-AF65-F5344CB8AC3E}">
        <p14:creationId xmlns:p14="http://schemas.microsoft.com/office/powerpoint/2010/main" val="528913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gcc02.safelinks.protection.outlook.com/?url=https%3A%2F%2Fwww.ars.usda.gov%2FARSUserFiles%2F30980500%2Fgraphics%2Fmodifying_goodness_of_fit.pdf&amp;data=04%7C01%7Camir.ibrahim%40nasa.gov%7C48fb5b604e294793551008d9099e6c1a%7C7005d45845be48ae8140d43da96dd17b%7C0%7C0%7C637551398281049625%7CUnknown%7CTWFpbGZsb3d8eyJWIjoiMC4wLjAwMDAiLCJQIjoiV2luMzIiLCJBTiI6Ik1haWwiLCJXVCI6Mn0%3D%7C1000&amp;sdata=Cs0jhIpYSAHFuS8nuRMxCfa81qGaHX0%2Ffv%2FlpSIQHKM%3D&amp;reserved=0" TargetMode="External"/><Relationship Id="rId13" Type="http://schemas.openxmlformats.org/officeDocument/2006/relationships/hyperlink" Target="https://doi.org/10.5194/essd-9-511-2017" TargetMode="External"/><Relationship Id="rId3" Type="http://schemas.openxmlformats.org/officeDocument/2006/relationships/hyperlink" Target="https://doi.org/10.1016/j.rse.2020.111768" TargetMode="External"/><Relationship Id="rId7" Type="http://schemas.openxmlformats.org/officeDocument/2006/relationships/hyperlink" Target="https://doi.org/10.2307/2987937" TargetMode="External"/><Relationship Id="rId12" Type="http://schemas.openxmlformats.org/officeDocument/2006/relationships/hyperlink" Target="https://www.cawcr.gov.au/projects/verification/" TargetMode="External"/><Relationship Id="rId2" Type="http://schemas.openxmlformats.org/officeDocument/2006/relationships/hyperlink" Target="https://pacesat.marinesciences.uconn.edu/uncertainty-working-group/" TargetMode="External"/><Relationship Id="rId1" Type="http://schemas.openxmlformats.org/officeDocument/2006/relationships/slideLayout" Target="../slideLayouts/slideLayout2.xml"/><Relationship Id="rId6" Type="http://schemas.openxmlformats.org/officeDocument/2006/relationships/hyperlink" Target="https://doi.org/10.1029/2021JC017231" TargetMode="External"/><Relationship Id="rId11" Type="http://schemas.openxmlformats.org/officeDocument/2006/relationships/hyperlink" Target="https://doi.org/10.1364/AO.58.000650" TargetMode="External"/><Relationship Id="rId5" Type="http://schemas.openxmlformats.org/officeDocument/2006/relationships/hyperlink" Target="https://doi.org/10.1002/2016JC012126" TargetMode="External"/><Relationship Id="rId10" Type="http://schemas.openxmlformats.org/officeDocument/2006/relationships/hyperlink" Target="https://agupubs.onlinelibrary.wiley.com/doi/full/10.1029/2020EA001290" TargetMode="External"/><Relationship Id="rId4" Type="http://schemas.openxmlformats.org/officeDocument/2006/relationships/hyperlink" Target="https://doi.org/10.1016/j.rse.2020.111900" TargetMode="External"/><Relationship Id="rId9" Type="http://schemas.openxmlformats.org/officeDocument/2006/relationships/hyperlink" Target="https://amt.copernicus.org/articles/13/373/2020/" TargetMode="External"/><Relationship Id="rId14" Type="http://schemas.openxmlformats.org/officeDocument/2006/relationships/hyperlink" Target="https://doi.org/10.1002/2017SW0016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A570-9984-284B-942C-291C9E386377}"/>
              </a:ext>
            </a:extLst>
          </p:cNvPr>
          <p:cNvSpPr>
            <a:spLocks noGrp="1"/>
          </p:cNvSpPr>
          <p:nvPr>
            <p:ph type="ctrTitle"/>
          </p:nvPr>
        </p:nvSpPr>
        <p:spPr/>
        <p:txBody>
          <a:bodyPr/>
          <a:lstStyle/>
          <a:p>
            <a:r>
              <a:rPr lang="en-US" dirty="0"/>
              <a:t>PACE</a:t>
            </a:r>
            <a:br>
              <a:rPr lang="en-US" dirty="0"/>
            </a:br>
            <a:r>
              <a:rPr lang="en-US" dirty="0"/>
              <a:t>Uncertainties Working group</a:t>
            </a:r>
          </a:p>
        </p:txBody>
      </p:sp>
      <p:sp>
        <p:nvSpPr>
          <p:cNvPr id="3" name="Subtitle 2">
            <a:extLst>
              <a:ext uri="{FF2B5EF4-FFF2-40B4-BE49-F238E27FC236}">
                <a16:creationId xmlns:a16="http://schemas.microsoft.com/office/drawing/2014/main" id="{65EDA0D4-0B87-FF41-8055-1BF2B701F5B8}"/>
              </a:ext>
            </a:extLst>
          </p:cNvPr>
          <p:cNvSpPr>
            <a:spLocks noGrp="1"/>
          </p:cNvSpPr>
          <p:nvPr>
            <p:ph type="subTitle" idx="1"/>
          </p:nvPr>
        </p:nvSpPr>
        <p:spPr/>
        <p:txBody>
          <a:bodyPr/>
          <a:lstStyle/>
          <a:p>
            <a:r>
              <a:rPr lang="en-US" dirty="0"/>
              <a:t>Monday June 28</a:t>
            </a:r>
            <a:r>
              <a:rPr lang="en-US" baseline="30000" dirty="0"/>
              <a:t>th</a:t>
            </a:r>
            <a:r>
              <a:rPr lang="en-US" dirty="0"/>
              <a:t> , 2021</a:t>
            </a:r>
          </a:p>
        </p:txBody>
      </p:sp>
    </p:spTree>
    <p:extLst>
      <p:ext uri="{BB962C8B-B14F-4D97-AF65-F5344CB8AC3E}">
        <p14:creationId xmlns:p14="http://schemas.microsoft.com/office/powerpoint/2010/main" val="67452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58C4-AFBB-B94C-B286-A11577E97881}"/>
              </a:ext>
            </a:extLst>
          </p:cNvPr>
          <p:cNvSpPr>
            <a:spLocks noGrp="1"/>
          </p:cNvSpPr>
          <p:nvPr>
            <p:ph type="title"/>
          </p:nvPr>
        </p:nvSpPr>
        <p:spPr>
          <a:xfrm>
            <a:off x="461010" y="95334"/>
            <a:ext cx="10515600" cy="1325563"/>
          </a:xfrm>
        </p:spPr>
        <p:txBody>
          <a:bodyPr/>
          <a:lstStyle/>
          <a:p>
            <a:r>
              <a:rPr lang="en-US" dirty="0"/>
              <a:t>Uncertainties assessment pre and post launch</a:t>
            </a:r>
          </a:p>
        </p:txBody>
      </p:sp>
      <p:pic>
        <p:nvPicPr>
          <p:cNvPr id="4" name="Picture 3">
            <a:extLst>
              <a:ext uri="{FF2B5EF4-FFF2-40B4-BE49-F238E27FC236}">
                <a16:creationId xmlns:a16="http://schemas.microsoft.com/office/drawing/2014/main" id="{C2A0629D-C9E2-2540-B079-3BD8A150D1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805" y="1420897"/>
            <a:ext cx="8095615" cy="4746223"/>
          </a:xfrm>
          <a:prstGeom prst="rect">
            <a:avLst/>
          </a:prstGeom>
        </p:spPr>
      </p:pic>
      <p:sp>
        <p:nvSpPr>
          <p:cNvPr id="5" name="Rectangle 4">
            <a:extLst>
              <a:ext uri="{FF2B5EF4-FFF2-40B4-BE49-F238E27FC236}">
                <a16:creationId xmlns:a16="http://schemas.microsoft.com/office/drawing/2014/main" id="{D7C66A28-A03F-154E-B930-C6F19EC73A0D}"/>
              </a:ext>
            </a:extLst>
          </p:cNvPr>
          <p:cNvSpPr/>
          <p:nvPr/>
        </p:nvSpPr>
        <p:spPr>
          <a:xfrm>
            <a:off x="8468739" y="6455613"/>
            <a:ext cx="3502177" cy="369332"/>
          </a:xfrm>
          <a:prstGeom prst="rect">
            <a:avLst/>
          </a:prstGeom>
        </p:spPr>
        <p:txBody>
          <a:bodyPr wrap="none">
            <a:spAutoFit/>
          </a:bodyPr>
          <a:lstStyle/>
          <a:p>
            <a:r>
              <a:rPr lang="en-US" dirty="0"/>
              <a:t>A. C. Povey and R. G. Grainger 2015</a:t>
            </a:r>
          </a:p>
        </p:txBody>
      </p:sp>
    </p:spTree>
    <p:extLst>
      <p:ext uri="{BB962C8B-B14F-4D97-AF65-F5344CB8AC3E}">
        <p14:creationId xmlns:p14="http://schemas.microsoft.com/office/powerpoint/2010/main" val="354339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C356-614F-D04E-BA92-B4D808BD1BB6}"/>
              </a:ext>
            </a:extLst>
          </p:cNvPr>
          <p:cNvSpPr>
            <a:spLocks noGrp="1"/>
          </p:cNvSpPr>
          <p:nvPr>
            <p:ph type="title"/>
          </p:nvPr>
        </p:nvSpPr>
        <p:spPr/>
        <p:txBody>
          <a:bodyPr/>
          <a:lstStyle/>
          <a:p>
            <a:r>
              <a:rPr lang="en-US" dirty="0"/>
              <a:t>Uncertainty sources in satellite data at TOA</a:t>
            </a:r>
          </a:p>
        </p:txBody>
      </p:sp>
      <p:sp>
        <p:nvSpPr>
          <p:cNvPr id="3" name="Content Placeholder 2">
            <a:extLst>
              <a:ext uri="{FF2B5EF4-FFF2-40B4-BE49-F238E27FC236}">
                <a16:creationId xmlns:a16="http://schemas.microsoft.com/office/drawing/2014/main" id="{57F63816-F89C-B342-BAFB-A4FFF762090F}"/>
              </a:ext>
            </a:extLst>
          </p:cNvPr>
          <p:cNvSpPr>
            <a:spLocks noGrp="1"/>
          </p:cNvSpPr>
          <p:nvPr>
            <p:ph idx="1"/>
          </p:nvPr>
        </p:nvSpPr>
        <p:spPr/>
        <p:txBody>
          <a:bodyPr/>
          <a:lstStyle/>
          <a:p>
            <a:r>
              <a:rPr lang="en-US" dirty="0">
                <a:solidFill>
                  <a:srgbClr val="FF0000"/>
                </a:solidFill>
              </a:rPr>
              <a:t>OCI</a:t>
            </a:r>
            <a:r>
              <a:rPr lang="en-US" dirty="0"/>
              <a:t> Pre-launch (in lab) measurement uncertainty estimates:</a:t>
            </a:r>
          </a:p>
          <a:p>
            <a:pPr lvl="1"/>
            <a:r>
              <a:rPr lang="en-US" dirty="0"/>
              <a:t>Random noise: </a:t>
            </a:r>
          </a:p>
          <a:p>
            <a:pPr lvl="1"/>
            <a:endParaRPr lang="en-US" dirty="0"/>
          </a:p>
          <a:p>
            <a:pPr lvl="1"/>
            <a:endParaRPr lang="en-US" dirty="0"/>
          </a:p>
          <a:p>
            <a:pPr lvl="1"/>
            <a:endParaRPr lang="en-US" dirty="0"/>
          </a:p>
          <a:p>
            <a:pPr lvl="1"/>
            <a:endParaRPr lang="en-US" dirty="0"/>
          </a:p>
          <a:p>
            <a:pPr marL="403225" lvl="1" indent="-398463"/>
            <a:r>
              <a:rPr lang="en-US" dirty="0"/>
              <a:t>HARP2: SNR model (TBD)</a:t>
            </a:r>
          </a:p>
          <a:p>
            <a:pPr marL="403225" lvl="1" indent="-398463"/>
            <a:r>
              <a:rPr lang="en-US" dirty="0" err="1"/>
              <a:t>SPEXone</a:t>
            </a:r>
            <a:r>
              <a:rPr lang="en-US" dirty="0"/>
              <a:t>: SNR model (TBD)</a:t>
            </a:r>
          </a:p>
        </p:txBody>
      </p:sp>
      <p:pic>
        <p:nvPicPr>
          <p:cNvPr id="4" name="Picture 3">
            <a:extLst>
              <a:ext uri="{FF2B5EF4-FFF2-40B4-BE49-F238E27FC236}">
                <a16:creationId xmlns:a16="http://schemas.microsoft.com/office/drawing/2014/main" id="{8A58BCEC-B74E-754A-A0BE-2D393BD845D7}"/>
              </a:ext>
            </a:extLst>
          </p:cNvPr>
          <p:cNvPicPr>
            <a:picLocks noChangeAspect="1"/>
          </p:cNvPicPr>
          <p:nvPr/>
        </p:nvPicPr>
        <p:blipFill>
          <a:blip r:embed="rId2"/>
          <a:stretch>
            <a:fillRect/>
          </a:stretch>
        </p:blipFill>
        <p:spPr>
          <a:xfrm>
            <a:off x="6004560" y="2593140"/>
            <a:ext cx="5092700" cy="3429000"/>
          </a:xfrm>
          <a:prstGeom prst="rect">
            <a:avLst/>
          </a:prstGeom>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94370BB-43CE-4E42-9B93-B03BC647F7B6}"/>
                  </a:ext>
                </a:extLst>
              </p:cNvPr>
              <p:cNvSpPr/>
              <p:nvPr/>
            </p:nvSpPr>
            <p:spPr>
              <a:xfrm>
                <a:off x="1094740" y="2940807"/>
                <a:ext cx="3665554" cy="42774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𝑛𝑜𝑖𝑠𝑒</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e>
                      </m:rad>
                    </m:oMath>
                  </m:oMathPara>
                </a14:m>
                <a:endParaRPr lang="en-US" dirty="0"/>
              </a:p>
            </p:txBody>
          </p:sp>
        </mc:Choice>
        <mc:Fallback>
          <p:sp>
            <p:nvSpPr>
              <p:cNvPr id="5" name="Rectangle 4">
                <a:extLst>
                  <a:ext uri="{FF2B5EF4-FFF2-40B4-BE49-F238E27FC236}">
                    <a16:creationId xmlns:a16="http://schemas.microsoft.com/office/drawing/2014/main" id="{494370BB-43CE-4E42-9B93-B03BC647F7B6}"/>
                  </a:ext>
                </a:extLst>
              </p:cNvPr>
              <p:cNvSpPr>
                <a:spLocks noRot="1" noChangeAspect="1" noMove="1" noResize="1" noEditPoints="1" noAdjustHandles="1" noChangeArrowheads="1" noChangeShapeType="1" noTextEdit="1"/>
              </p:cNvSpPr>
              <p:nvPr/>
            </p:nvSpPr>
            <p:spPr>
              <a:xfrm>
                <a:off x="1094740" y="2940807"/>
                <a:ext cx="3665554" cy="427746"/>
              </a:xfrm>
              <a:prstGeom prst="rect">
                <a:avLst/>
              </a:prstGeom>
              <a:blipFill>
                <a:blip r:embed="rId3"/>
                <a:stretch>
                  <a:fillRect b="-8571"/>
                </a:stretch>
              </a:blipFill>
            </p:spPr>
            <p:txBody>
              <a:bodyPr/>
              <a:lstStyle/>
              <a:p>
                <a:r>
                  <a:rPr lang="en-US">
                    <a:noFill/>
                  </a:rPr>
                  <a:t> </a:t>
                </a:r>
              </a:p>
            </p:txBody>
          </p:sp>
        </mc:Fallback>
      </mc:AlternateContent>
    </p:spTree>
    <p:extLst>
      <p:ext uri="{BB962C8B-B14F-4D97-AF65-F5344CB8AC3E}">
        <p14:creationId xmlns:p14="http://schemas.microsoft.com/office/powerpoint/2010/main" val="247527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656527-D247-8842-B307-A39CEDDBCB6F}"/>
              </a:ext>
            </a:extLst>
          </p:cNvPr>
          <p:cNvSpPr>
            <a:spLocks noGrp="1"/>
          </p:cNvSpPr>
          <p:nvPr>
            <p:ph idx="1"/>
          </p:nvPr>
        </p:nvSpPr>
        <p:spPr>
          <a:xfrm>
            <a:off x="769620" y="1791335"/>
            <a:ext cx="10515600" cy="4855210"/>
          </a:xfrm>
        </p:spPr>
        <p:txBody>
          <a:bodyPr>
            <a:normAutofit fontScale="77500" lnSpcReduction="20000"/>
          </a:bodyPr>
          <a:lstStyle/>
          <a:p>
            <a:r>
              <a:rPr lang="en-US" dirty="0">
                <a:solidFill>
                  <a:srgbClr val="FF0000"/>
                </a:solidFill>
              </a:rPr>
              <a:t>OCI</a:t>
            </a:r>
            <a:r>
              <a:rPr lang="en-US" dirty="0"/>
              <a:t> Systematic uncertainty: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Correlation in uncertainties (across bands or angles for MAP)</a:t>
            </a:r>
          </a:p>
        </p:txBody>
      </p:sp>
      <p:sp>
        <p:nvSpPr>
          <p:cNvPr id="4" name="Title 1">
            <a:extLst>
              <a:ext uri="{FF2B5EF4-FFF2-40B4-BE49-F238E27FC236}">
                <a16:creationId xmlns:a16="http://schemas.microsoft.com/office/drawing/2014/main" id="{85D6B3CA-E6E7-2B45-B483-2842962634A9}"/>
              </a:ext>
            </a:extLst>
          </p:cNvPr>
          <p:cNvSpPr>
            <a:spLocks noGrp="1"/>
          </p:cNvSpPr>
          <p:nvPr>
            <p:ph type="title"/>
          </p:nvPr>
        </p:nvSpPr>
        <p:spPr>
          <a:xfrm>
            <a:off x="626745" y="124162"/>
            <a:ext cx="10515600" cy="1325563"/>
          </a:xfrm>
        </p:spPr>
        <p:txBody>
          <a:bodyPr/>
          <a:lstStyle/>
          <a:p>
            <a:r>
              <a:rPr lang="en-US" dirty="0"/>
              <a:t>Uncertainty sources in satellite data at TOA</a:t>
            </a:r>
          </a:p>
        </p:txBody>
      </p:sp>
      <p:pic>
        <p:nvPicPr>
          <p:cNvPr id="5" name="Picture 4">
            <a:extLst>
              <a:ext uri="{FF2B5EF4-FFF2-40B4-BE49-F238E27FC236}">
                <a16:creationId xmlns:a16="http://schemas.microsoft.com/office/drawing/2014/main" id="{1D614EAE-763C-4441-96CD-F329D2A1AB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895" y="3429000"/>
            <a:ext cx="4508500" cy="2032000"/>
          </a:xfrm>
          <a:prstGeom prst="rect">
            <a:avLst/>
          </a:prstGeom>
        </p:spPr>
      </p:pic>
      <p:pic>
        <p:nvPicPr>
          <p:cNvPr id="6" name="Picture 5">
            <a:extLst>
              <a:ext uri="{FF2B5EF4-FFF2-40B4-BE49-F238E27FC236}">
                <a16:creationId xmlns:a16="http://schemas.microsoft.com/office/drawing/2014/main" id="{086C15F6-A1C1-2145-96FA-BC99AC4AB7F0}"/>
              </a:ext>
            </a:extLst>
          </p:cNvPr>
          <p:cNvPicPr>
            <a:picLocks noChangeAspect="1"/>
          </p:cNvPicPr>
          <p:nvPr/>
        </p:nvPicPr>
        <p:blipFill>
          <a:blip r:embed="rId3"/>
          <a:stretch>
            <a:fillRect/>
          </a:stretch>
        </p:blipFill>
        <p:spPr>
          <a:xfrm>
            <a:off x="5735955" y="1986914"/>
            <a:ext cx="6068904" cy="3705226"/>
          </a:xfrm>
          <a:prstGeom prst="rect">
            <a:avLst/>
          </a:prstGeom>
        </p:spPr>
      </p:pic>
      <p:sp>
        <p:nvSpPr>
          <p:cNvPr id="7" name="Rectangle 6">
            <a:extLst>
              <a:ext uri="{FF2B5EF4-FFF2-40B4-BE49-F238E27FC236}">
                <a16:creationId xmlns:a16="http://schemas.microsoft.com/office/drawing/2014/main" id="{887AD311-B32D-E046-8AB8-F2B437E6D38C}"/>
              </a:ext>
            </a:extLst>
          </p:cNvPr>
          <p:cNvSpPr/>
          <p:nvPr/>
        </p:nvSpPr>
        <p:spPr>
          <a:xfrm>
            <a:off x="4034110" y="5749885"/>
            <a:ext cx="3403689" cy="369332"/>
          </a:xfrm>
          <a:prstGeom prst="rect">
            <a:avLst/>
          </a:prstGeom>
        </p:spPr>
        <p:txBody>
          <a:bodyPr wrap="none">
            <a:spAutoFit/>
          </a:bodyPr>
          <a:lstStyle/>
          <a:p>
            <a:r>
              <a:rPr lang="en-US" dirty="0">
                <a:latin typeface="Helvetica" pitchFamily="2" charset="0"/>
              </a:rPr>
              <a:t>NASA/TM–2018-219027/ Vol. 6</a:t>
            </a:r>
            <a:endParaRPr lang="en-US" dirty="0">
              <a:effectLst/>
              <a:latin typeface="Helvetica" pitchFamily="2" charset="0"/>
            </a:endParaRPr>
          </a:p>
        </p:txBody>
      </p:sp>
    </p:spTree>
    <p:extLst>
      <p:ext uri="{BB962C8B-B14F-4D97-AF65-F5344CB8AC3E}">
        <p14:creationId xmlns:p14="http://schemas.microsoft.com/office/powerpoint/2010/main" val="180517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9E98-3BF5-E34D-8E42-EEFDE893F238}"/>
              </a:ext>
            </a:extLst>
          </p:cNvPr>
          <p:cNvSpPr>
            <a:spLocks noGrp="1"/>
          </p:cNvSpPr>
          <p:nvPr>
            <p:ph type="title"/>
          </p:nvPr>
        </p:nvSpPr>
        <p:spPr/>
        <p:txBody>
          <a:bodyPr/>
          <a:lstStyle/>
          <a:p>
            <a:r>
              <a:rPr lang="en-US" dirty="0"/>
              <a:t>Uncertainty sources in satellite data processing to L2</a:t>
            </a:r>
          </a:p>
        </p:txBody>
      </p:sp>
      <p:sp>
        <p:nvSpPr>
          <p:cNvPr id="3" name="Content Placeholder 2">
            <a:extLst>
              <a:ext uri="{FF2B5EF4-FFF2-40B4-BE49-F238E27FC236}">
                <a16:creationId xmlns:a16="http://schemas.microsoft.com/office/drawing/2014/main" id="{850A803E-9D38-B14F-AA8D-C75EEE7999D1}"/>
              </a:ext>
            </a:extLst>
          </p:cNvPr>
          <p:cNvSpPr>
            <a:spLocks noGrp="1"/>
          </p:cNvSpPr>
          <p:nvPr>
            <p:ph idx="1"/>
          </p:nvPr>
        </p:nvSpPr>
        <p:spPr/>
        <p:txBody>
          <a:bodyPr/>
          <a:lstStyle/>
          <a:p>
            <a:r>
              <a:rPr lang="en-US" dirty="0"/>
              <a:t>Vicarious calibration (related to OC).</a:t>
            </a:r>
          </a:p>
          <a:p>
            <a:r>
              <a:rPr lang="en-US" dirty="0"/>
              <a:t>Ancillary sources:</a:t>
            </a:r>
          </a:p>
          <a:p>
            <a:pPr lvl="1"/>
            <a:r>
              <a:rPr lang="en-US" dirty="0"/>
              <a:t>Pressure</a:t>
            </a:r>
          </a:p>
          <a:p>
            <a:pPr lvl="1"/>
            <a:r>
              <a:rPr lang="en-US" dirty="0"/>
              <a:t>Windspeed</a:t>
            </a:r>
          </a:p>
          <a:p>
            <a:pPr lvl="1"/>
            <a:r>
              <a:rPr lang="en-US" dirty="0"/>
              <a:t>Humidity</a:t>
            </a:r>
          </a:p>
          <a:p>
            <a:pPr lvl="1"/>
            <a:r>
              <a:rPr lang="en-US" dirty="0"/>
              <a:t>Gasses</a:t>
            </a:r>
          </a:p>
          <a:p>
            <a:pPr lvl="1"/>
            <a:r>
              <a:rPr lang="en-US" dirty="0"/>
              <a:t>Discipline dependent ancillary products</a:t>
            </a:r>
          </a:p>
        </p:txBody>
      </p:sp>
    </p:spTree>
    <p:extLst>
      <p:ext uri="{BB962C8B-B14F-4D97-AF65-F5344CB8AC3E}">
        <p14:creationId xmlns:p14="http://schemas.microsoft.com/office/powerpoint/2010/main" val="368174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F229-C2A1-B249-9691-DD6FA1B54683}"/>
              </a:ext>
            </a:extLst>
          </p:cNvPr>
          <p:cNvSpPr>
            <a:spLocks noGrp="1"/>
          </p:cNvSpPr>
          <p:nvPr>
            <p:ph type="title"/>
          </p:nvPr>
        </p:nvSpPr>
        <p:spPr/>
        <p:txBody>
          <a:bodyPr/>
          <a:lstStyle/>
          <a:p>
            <a:r>
              <a:rPr lang="en-US" dirty="0"/>
              <a:t>Uncertainty sources in satellite data processing to L2</a:t>
            </a:r>
          </a:p>
        </p:txBody>
      </p:sp>
      <p:sp>
        <p:nvSpPr>
          <p:cNvPr id="3" name="Content Placeholder 2">
            <a:extLst>
              <a:ext uri="{FF2B5EF4-FFF2-40B4-BE49-F238E27FC236}">
                <a16:creationId xmlns:a16="http://schemas.microsoft.com/office/drawing/2014/main" id="{48A233CF-8FAB-CE4D-9804-EF244CAC631F}"/>
              </a:ext>
            </a:extLst>
          </p:cNvPr>
          <p:cNvSpPr>
            <a:spLocks noGrp="1"/>
          </p:cNvSpPr>
          <p:nvPr>
            <p:ph idx="1"/>
          </p:nvPr>
        </p:nvSpPr>
        <p:spPr/>
        <p:txBody>
          <a:bodyPr/>
          <a:lstStyle/>
          <a:p>
            <a:r>
              <a:rPr lang="en-US" dirty="0"/>
              <a:t>Forward modeling uncertainty:</a:t>
            </a:r>
          </a:p>
          <a:p>
            <a:pPr lvl="1"/>
            <a:r>
              <a:rPr lang="en-US" dirty="0"/>
              <a:t>Very much discipline dependent.</a:t>
            </a:r>
          </a:p>
          <a:p>
            <a:pPr lvl="2"/>
            <a:r>
              <a:rPr lang="en-US" dirty="0"/>
              <a:t>For ocean color, mainly related to the RT modeling, LUT structure, interpolation errors etc.</a:t>
            </a:r>
          </a:p>
          <a:p>
            <a:pPr lvl="2"/>
            <a:r>
              <a:rPr lang="en-US" dirty="0"/>
              <a:t>For OE, linearity assumptions, known and unknown unknowns.</a:t>
            </a:r>
          </a:p>
          <a:p>
            <a:pPr lvl="1"/>
            <a:endParaRPr lang="en-US" dirty="0"/>
          </a:p>
        </p:txBody>
      </p:sp>
    </p:spTree>
    <p:extLst>
      <p:ext uri="{BB962C8B-B14F-4D97-AF65-F5344CB8AC3E}">
        <p14:creationId xmlns:p14="http://schemas.microsoft.com/office/powerpoint/2010/main" val="23604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214F-D253-5249-9817-1CA0149272AC}"/>
              </a:ext>
            </a:extLst>
          </p:cNvPr>
          <p:cNvSpPr>
            <a:spLocks noGrp="1"/>
          </p:cNvSpPr>
          <p:nvPr>
            <p:ph type="title"/>
          </p:nvPr>
        </p:nvSpPr>
        <p:spPr>
          <a:xfrm>
            <a:off x="588818" y="176270"/>
            <a:ext cx="10515600" cy="1325563"/>
          </a:xfrm>
        </p:spPr>
        <p:txBody>
          <a:bodyPr/>
          <a:lstStyle/>
          <a:p>
            <a:r>
              <a:rPr lang="en-US" dirty="0"/>
              <a:t>Uncertainties WG report</a:t>
            </a:r>
          </a:p>
        </p:txBody>
      </p:sp>
      <p:sp>
        <p:nvSpPr>
          <p:cNvPr id="6" name="Rectangle 5">
            <a:extLst>
              <a:ext uri="{FF2B5EF4-FFF2-40B4-BE49-F238E27FC236}">
                <a16:creationId xmlns:a16="http://schemas.microsoft.com/office/drawing/2014/main" id="{D60FE02E-861D-A54C-BFBA-FA65FB9E0CDC}"/>
              </a:ext>
            </a:extLst>
          </p:cNvPr>
          <p:cNvSpPr/>
          <p:nvPr/>
        </p:nvSpPr>
        <p:spPr>
          <a:xfrm>
            <a:off x="2714105" y="1906819"/>
            <a:ext cx="6763790" cy="836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Goal 1</a:t>
            </a:r>
          </a:p>
          <a:p>
            <a:pPr algn="ctr"/>
            <a:r>
              <a:rPr lang="en-US" dirty="0"/>
              <a:t>Provide common definitions, terminology, and metrics</a:t>
            </a:r>
          </a:p>
        </p:txBody>
      </p:sp>
      <p:sp>
        <p:nvSpPr>
          <p:cNvPr id="7" name="Rectangle 6">
            <a:extLst>
              <a:ext uri="{FF2B5EF4-FFF2-40B4-BE49-F238E27FC236}">
                <a16:creationId xmlns:a16="http://schemas.microsoft.com/office/drawing/2014/main" id="{8FC23112-9889-0048-B5F8-49529D6D62E2}"/>
              </a:ext>
            </a:extLst>
          </p:cNvPr>
          <p:cNvSpPr/>
          <p:nvPr/>
        </p:nvSpPr>
        <p:spPr>
          <a:xfrm>
            <a:off x="2714105" y="3148186"/>
            <a:ext cx="6763790" cy="8363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Goal 2</a:t>
            </a:r>
          </a:p>
          <a:p>
            <a:pPr algn="ctr"/>
            <a:r>
              <a:rPr lang="en-US" dirty="0"/>
              <a:t>Provide recipes to the SAT on uncertainties propagation, validation, etc.</a:t>
            </a:r>
          </a:p>
        </p:txBody>
      </p:sp>
      <p:sp>
        <p:nvSpPr>
          <p:cNvPr id="8" name="Rectangle 7">
            <a:extLst>
              <a:ext uri="{FF2B5EF4-FFF2-40B4-BE49-F238E27FC236}">
                <a16:creationId xmlns:a16="http://schemas.microsoft.com/office/drawing/2014/main" id="{D4A436D8-03C3-1D40-A7A1-D353E9B20856}"/>
              </a:ext>
            </a:extLst>
          </p:cNvPr>
          <p:cNvSpPr/>
          <p:nvPr/>
        </p:nvSpPr>
        <p:spPr>
          <a:xfrm>
            <a:off x="2714105" y="4389553"/>
            <a:ext cx="6763790" cy="8363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Goal 3</a:t>
            </a:r>
          </a:p>
          <a:p>
            <a:pPr algn="ctr"/>
            <a:r>
              <a:rPr lang="en-US" dirty="0"/>
              <a:t>Define major gaps in uncertainty budgets pre- and post- launch</a:t>
            </a:r>
          </a:p>
        </p:txBody>
      </p:sp>
    </p:spTree>
    <p:extLst>
      <p:ext uri="{BB962C8B-B14F-4D97-AF65-F5344CB8AC3E}">
        <p14:creationId xmlns:p14="http://schemas.microsoft.com/office/powerpoint/2010/main" val="163666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4EDF-B8C8-4540-8DE4-0640879628ED}"/>
              </a:ext>
            </a:extLst>
          </p:cNvPr>
          <p:cNvSpPr>
            <a:spLocks noGrp="1"/>
          </p:cNvSpPr>
          <p:nvPr>
            <p:ph type="title"/>
          </p:nvPr>
        </p:nvSpPr>
        <p:spPr/>
        <p:txBody>
          <a:bodyPr/>
          <a:lstStyle/>
          <a:p>
            <a:r>
              <a:rPr lang="en-US" dirty="0"/>
              <a:t>Report outline</a:t>
            </a:r>
          </a:p>
        </p:txBody>
      </p:sp>
      <p:sp>
        <p:nvSpPr>
          <p:cNvPr id="3" name="Content Placeholder 2">
            <a:extLst>
              <a:ext uri="{FF2B5EF4-FFF2-40B4-BE49-F238E27FC236}">
                <a16:creationId xmlns:a16="http://schemas.microsoft.com/office/drawing/2014/main" id="{5E56C54F-FEFF-9D45-997E-5A83CD8AE169}"/>
              </a:ext>
            </a:extLst>
          </p:cNvPr>
          <p:cNvSpPr>
            <a:spLocks noGrp="1"/>
          </p:cNvSpPr>
          <p:nvPr>
            <p:ph idx="1"/>
          </p:nvPr>
        </p:nvSpPr>
        <p:spPr/>
        <p:txBody>
          <a:bodyPr>
            <a:normAutofit fontScale="85000" lnSpcReduction="20000"/>
          </a:bodyPr>
          <a:lstStyle/>
          <a:p>
            <a:pPr fontAlgn="base">
              <a:buFont typeface="Wingdings" pitchFamily="2" charset="2"/>
              <a:buChar char="ü"/>
            </a:pPr>
            <a:r>
              <a:rPr lang="en-US" dirty="0"/>
              <a:t>Definitions and terminology</a:t>
            </a:r>
          </a:p>
          <a:p>
            <a:pPr fontAlgn="base">
              <a:buFont typeface="Wingdings" pitchFamily="2" charset="2"/>
              <a:buChar char="ü"/>
            </a:pPr>
            <a:r>
              <a:rPr lang="en-US" dirty="0"/>
              <a:t>Uncertainties sources</a:t>
            </a:r>
          </a:p>
          <a:p>
            <a:pPr fontAlgn="base">
              <a:buFont typeface="Wingdings" pitchFamily="2" charset="2"/>
              <a:buChar char="ü"/>
            </a:pPr>
            <a:r>
              <a:rPr lang="en-US" dirty="0"/>
              <a:t>Recipes for propagation of uncertainty estimates from level 1 to level 2</a:t>
            </a:r>
          </a:p>
          <a:p>
            <a:pPr fontAlgn="base">
              <a:buFont typeface="Wingdings" pitchFamily="2" charset="2"/>
              <a:buChar char="ü"/>
            </a:pPr>
            <a:r>
              <a:rPr lang="en-US" dirty="0"/>
              <a:t>Recipes to assess level 2 uncertainty estimates</a:t>
            </a:r>
          </a:p>
          <a:p>
            <a:pPr fontAlgn="base">
              <a:buFont typeface="Wingdings" pitchFamily="2" charset="2"/>
              <a:buChar char="ü"/>
            </a:pPr>
            <a:r>
              <a:rPr lang="en-US" dirty="0"/>
              <a:t>Recipes and common metrics for evaluating retrieval performance in validation</a:t>
            </a:r>
          </a:p>
          <a:p>
            <a:pPr fontAlgn="base">
              <a:buFont typeface="Wingdings" pitchFamily="2" charset="2"/>
              <a:buChar char="ü"/>
            </a:pPr>
            <a:r>
              <a:rPr lang="en-US" dirty="0"/>
              <a:t>Gaps in uncertainty budgets</a:t>
            </a:r>
          </a:p>
          <a:p>
            <a:pPr fontAlgn="base">
              <a:buFont typeface="Wingdings" pitchFamily="2" charset="2"/>
              <a:buChar char="ü"/>
            </a:pPr>
            <a:r>
              <a:rPr lang="en-US" dirty="0"/>
              <a:t>Where quantitative uncertainty propagation/uncertainty estimation breaks down</a:t>
            </a:r>
          </a:p>
          <a:p>
            <a:pPr fontAlgn="base">
              <a:buFont typeface="Wingdings" pitchFamily="2" charset="2"/>
              <a:buChar char="ü"/>
            </a:pPr>
            <a:r>
              <a:rPr lang="en-US" dirty="0"/>
              <a:t>Limitations of and uncertainties in lab/field data for algorithm development (e.g. OCX or GIOP algorithms)</a:t>
            </a:r>
          </a:p>
          <a:p>
            <a:pPr fontAlgn="base">
              <a:buFont typeface="Wingdings" pitchFamily="2" charset="2"/>
              <a:buChar char="ü"/>
            </a:pPr>
            <a:r>
              <a:rPr lang="en-US" dirty="0"/>
              <a:t>Limitations of and uncertainties in field data for validation (e.g. </a:t>
            </a:r>
            <a:r>
              <a:rPr lang="en-US" dirty="0" err="1"/>
              <a:t>Rrs</a:t>
            </a:r>
            <a:r>
              <a:rPr lang="en-US" dirty="0"/>
              <a:t>, AERONET...)</a:t>
            </a:r>
          </a:p>
          <a:p>
            <a:pPr fontAlgn="base">
              <a:buFont typeface="Wingdings" pitchFamily="2" charset="2"/>
              <a:buChar char="ü"/>
            </a:pPr>
            <a:r>
              <a:rPr lang="en-US" dirty="0"/>
              <a:t>Towards level 3 uncertainty estimates</a:t>
            </a:r>
          </a:p>
        </p:txBody>
      </p:sp>
    </p:spTree>
    <p:extLst>
      <p:ext uri="{BB962C8B-B14F-4D97-AF65-F5344CB8AC3E}">
        <p14:creationId xmlns:p14="http://schemas.microsoft.com/office/powerpoint/2010/main" val="91782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4A813-2D68-C146-AA10-11E80FA5EBA7}"/>
              </a:ext>
            </a:extLst>
          </p:cNvPr>
          <p:cNvSpPr>
            <a:spLocks noGrp="1"/>
          </p:cNvSpPr>
          <p:nvPr>
            <p:ph type="title"/>
          </p:nvPr>
        </p:nvSpPr>
        <p:spPr>
          <a:xfrm>
            <a:off x="8740797" y="1122363"/>
            <a:ext cx="3084758" cy="2902882"/>
          </a:xfrm>
        </p:spPr>
        <p:txBody>
          <a:bodyPr vert="horz" lIns="91440" tIns="45720" rIns="91440" bIns="45720" rtlCol="0" anchor="b">
            <a:normAutofit/>
          </a:bodyPr>
          <a:lstStyle/>
          <a:p>
            <a:r>
              <a:rPr lang="en-US" sz="4000" kern="1200">
                <a:solidFill>
                  <a:schemeClr val="tx1"/>
                </a:solidFill>
                <a:latin typeface="+mj-lt"/>
                <a:ea typeface="+mj-ea"/>
                <a:cs typeface="+mj-cs"/>
              </a:rPr>
              <a:t>IOCCG report: A reference… minimize overlap?</a:t>
            </a:r>
          </a:p>
        </p:txBody>
      </p:sp>
      <p:grpSp>
        <p:nvGrpSpPr>
          <p:cNvPr id="14" name="Group 13">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15"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BDF03F8-DB67-734A-BF74-56763056AD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 b="-3"/>
          <a:stretch/>
        </p:blipFill>
        <p:spPr>
          <a:xfrm>
            <a:off x="224949" y="576072"/>
            <a:ext cx="3919228" cy="5522976"/>
          </a:xfrm>
          <a:prstGeom prst="rect">
            <a:avLst/>
          </a:prstGeom>
        </p:spPr>
      </p:pic>
      <p:pic>
        <p:nvPicPr>
          <p:cNvPr id="5" name="Picture 4">
            <a:extLst>
              <a:ext uri="{FF2B5EF4-FFF2-40B4-BE49-F238E27FC236}">
                <a16:creationId xmlns:a16="http://schemas.microsoft.com/office/drawing/2014/main" id="{A6628BE6-43BE-1D42-9AE9-021834C789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4346544" y="576072"/>
            <a:ext cx="3922776" cy="5522976"/>
          </a:xfrm>
          <a:prstGeom prst="rect">
            <a:avLst/>
          </a:prstGeom>
        </p:spPr>
      </p:pic>
      <p:sp>
        <p:nvSpPr>
          <p:cNvPr id="36" name="Rectangle 3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19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55245-832D-9E44-96EC-C7DC0A13FC8B}"/>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Outline Cont’d</a:t>
            </a:r>
          </a:p>
        </p:txBody>
      </p:sp>
      <p:pic>
        <p:nvPicPr>
          <p:cNvPr id="4" name="Picture 3" descr="Table&#10;&#10;Description automatically generated">
            <a:extLst>
              <a:ext uri="{FF2B5EF4-FFF2-40B4-BE49-F238E27FC236}">
                <a16:creationId xmlns:a16="http://schemas.microsoft.com/office/drawing/2014/main" id="{BA4AEB19-035C-E642-ACC7-2C47B8FBFD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9468" y="492573"/>
            <a:ext cx="4822252" cy="5880796"/>
          </a:xfrm>
          <a:prstGeom prst="rect">
            <a:avLst/>
          </a:prstGeom>
        </p:spPr>
      </p:pic>
    </p:spTree>
    <p:extLst>
      <p:ext uri="{BB962C8B-B14F-4D97-AF65-F5344CB8AC3E}">
        <p14:creationId xmlns:p14="http://schemas.microsoft.com/office/powerpoint/2010/main" val="348854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0243-6BAD-D742-A5AA-79B6DF44312D}"/>
              </a:ext>
            </a:extLst>
          </p:cNvPr>
          <p:cNvSpPr>
            <a:spLocks noGrp="1"/>
          </p:cNvSpPr>
          <p:nvPr>
            <p:ph type="title"/>
          </p:nvPr>
        </p:nvSpPr>
        <p:spPr/>
        <p:txBody>
          <a:bodyPr/>
          <a:lstStyle/>
          <a:p>
            <a:r>
              <a:rPr lang="en-US" dirty="0"/>
              <a:t>Report writing</a:t>
            </a:r>
          </a:p>
        </p:txBody>
      </p:sp>
      <p:sp>
        <p:nvSpPr>
          <p:cNvPr id="3" name="Content Placeholder 2">
            <a:extLst>
              <a:ext uri="{FF2B5EF4-FFF2-40B4-BE49-F238E27FC236}">
                <a16:creationId xmlns:a16="http://schemas.microsoft.com/office/drawing/2014/main" id="{9FAAED7D-9832-294B-9954-0196EC8644A6}"/>
              </a:ext>
            </a:extLst>
          </p:cNvPr>
          <p:cNvSpPr>
            <a:spLocks noGrp="1"/>
          </p:cNvSpPr>
          <p:nvPr>
            <p:ph idx="1"/>
          </p:nvPr>
        </p:nvSpPr>
        <p:spPr/>
        <p:txBody>
          <a:bodyPr/>
          <a:lstStyle/>
          <a:p>
            <a:r>
              <a:rPr lang="en-US" dirty="0"/>
              <a:t>Definitions and terminology: Does that overlap with Robert’s WG?</a:t>
            </a:r>
          </a:p>
          <a:p>
            <a:r>
              <a:rPr lang="en-US" dirty="0"/>
              <a:t>I suggest to write a rough draft for this section first to make sure WG members are on the same page.</a:t>
            </a:r>
          </a:p>
          <a:p>
            <a:r>
              <a:rPr lang="en-US" dirty="0"/>
              <a:t>We would reiterate on this section as we evolve our understandings of what to include in the report.</a:t>
            </a:r>
          </a:p>
          <a:p>
            <a:r>
              <a:rPr lang="en-US" dirty="0"/>
              <a:t>IOCCG terminology and definitions section is relatively concise, and we can expand on that.</a:t>
            </a:r>
          </a:p>
          <a:p>
            <a:r>
              <a:rPr lang="en-US" dirty="0"/>
              <a:t>Adopt GUM 1995 report.</a:t>
            </a:r>
          </a:p>
        </p:txBody>
      </p:sp>
    </p:spTree>
    <p:extLst>
      <p:ext uri="{BB962C8B-B14F-4D97-AF65-F5344CB8AC3E}">
        <p14:creationId xmlns:p14="http://schemas.microsoft.com/office/powerpoint/2010/main" val="260710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50A8-9D4B-E84C-8B43-83B45A2C54AC}"/>
              </a:ext>
            </a:extLst>
          </p:cNvPr>
          <p:cNvSpPr>
            <a:spLocks noGrp="1"/>
          </p:cNvSpPr>
          <p:nvPr>
            <p:ph type="title"/>
          </p:nvPr>
        </p:nvSpPr>
        <p:spPr/>
        <p:txBody>
          <a:bodyPr/>
          <a:lstStyle/>
          <a:p>
            <a:r>
              <a:rPr lang="en-US" dirty="0"/>
              <a:t>Uncertainties sources</a:t>
            </a:r>
          </a:p>
        </p:txBody>
      </p:sp>
      <p:sp>
        <p:nvSpPr>
          <p:cNvPr id="3" name="Content Placeholder 2">
            <a:extLst>
              <a:ext uri="{FF2B5EF4-FFF2-40B4-BE49-F238E27FC236}">
                <a16:creationId xmlns:a16="http://schemas.microsoft.com/office/drawing/2014/main" id="{2C96766A-BD03-7041-B430-2A8B34974715}"/>
              </a:ext>
            </a:extLst>
          </p:cNvPr>
          <p:cNvSpPr>
            <a:spLocks noGrp="1"/>
          </p:cNvSpPr>
          <p:nvPr>
            <p:ph idx="1"/>
          </p:nvPr>
        </p:nvSpPr>
        <p:spPr/>
        <p:txBody>
          <a:bodyPr/>
          <a:lstStyle/>
          <a:p>
            <a:r>
              <a:rPr lang="en-US" dirty="0"/>
              <a:t>OCI Random noise.</a:t>
            </a:r>
          </a:p>
          <a:p>
            <a:pPr lvl="1"/>
            <a:r>
              <a:rPr lang="en-US" dirty="0"/>
              <a:t>SNR model provided by IT.</a:t>
            </a:r>
          </a:p>
          <a:p>
            <a:r>
              <a:rPr lang="en-US" dirty="0"/>
              <a:t>OCI systematic uncertainty.</a:t>
            </a:r>
          </a:p>
          <a:p>
            <a:pPr lvl="1"/>
            <a:r>
              <a:rPr lang="en-US" dirty="0"/>
              <a:t>Pre-launch calibration that provides systematic uncertainty estimates.</a:t>
            </a:r>
          </a:p>
          <a:p>
            <a:pPr lvl="1"/>
            <a:r>
              <a:rPr lang="en-US" dirty="0"/>
              <a:t>Post-launch calibration.</a:t>
            </a:r>
          </a:p>
          <a:p>
            <a:pPr lvl="1"/>
            <a:r>
              <a:rPr lang="en-US" dirty="0"/>
              <a:t>Correlation in uncertainties pre and post-launch (still no plan).</a:t>
            </a:r>
          </a:p>
          <a:p>
            <a:pPr marL="292100" lvl="1" indent="-284163"/>
            <a:r>
              <a:rPr lang="en-US" sz="2800" dirty="0"/>
              <a:t>Modeling uncertainties.</a:t>
            </a:r>
          </a:p>
          <a:p>
            <a:pPr marL="749300" lvl="2" indent="-284163"/>
            <a:r>
              <a:rPr lang="en-US" sz="2400" dirty="0"/>
              <a:t>Physics of the problem (RT approximations, unknown unknowns).</a:t>
            </a:r>
          </a:p>
          <a:p>
            <a:pPr marL="749300" lvl="2" indent="-284163"/>
            <a:r>
              <a:rPr lang="en-US" sz="2400" dirty="0"/>
              <a:t>Algorithm (empirical relationships, ancillary data, interpolation errors,…)</a:t>
            </a:r>
          </a:p>
          <a:p>
            <a:pPr marL="407987" lvl="2" indent="-342900"/>
            <a:r>
              <a:rPr lang="en-US" sz="2400" dirty="0"/>
              <a:t>In situ data uncertainties.</a:t>
            </a:r>
            <a:endParaRPr lang="en-US" sz="2800" dirty="0"/>
          </a:p>
        </p:txBody>
      </p:sp>
    </p:spTree>
    <p:extLst>
      <p:ext uri="{BB962C8B-B14F-4D97-AF65-F5344CB8AC3E}">
        <p14:creationId xmlns:p14="http://schemas.microsoft.com/office/powerpoint/2010/main" val="174638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5E87-ED5D-F146-8FAB-CFD235FCFE33}"/>
              </a:ext>
            </a:extLst>
          </p:cNvPr>
          <p:cNvSpPr>
            <a:spLocks noGrp="1"/>
          </p:cNvSpPr>
          <p:nvPr>
            <p:ph type="title"/>
          </p:nvPr>
        </p:nvSpPr>
        <p:spPr/>
        <p:txBody>
          <a:bodyPr/>
          <a:lstStyle/>
          <a:p>
            <a:r>
              <a:rPr lang="en-US" dirty="0"/>
              <a:t>Workflow</a:t>
            </a:r>
          </a:p>
        </p:txBody>
      </p:sp>
      <p:sp>
        <p:nvSpPr>
          <p:cNvPr id="3" name="Content Placeholder 2">
            <a:extLst>
              <a:ext uri="{FF2B5EF4-FFF2-40B4-BE49-F238E27FC236}">
                <a16:creationId xmlns:a16="http://schemas.microsoft.com/office/drawing/2014/main" id="{B6FBA57B-A6D1-3647-B2D2-660280352F03}"/>
              </a:ext>
            </a:extLst>
          </p:cNvPr>
          <p:cNvSpPr>
            <a:spLocks noGrp="1"/>
          </p:cNvSpPr>
          <p:nvPr>
            <p:ph idx="1"/>
          </p:nvPr>
        </p:nvSpPr>
        <p:spPr/>
        <p:txBody>
          <a:bodyPr/>
          <a:lstStyle/>
          <a:p>
            <a:r>
              <a:rPr lang="en-US" dirty="0"/>
              <a:t>Suggest to discuss two subtopics every months.</a:t>
            </a:r>
          </a:p>
          <a:p>
            <a:r>
              <a:rPr lang="en-US" dirty="0"/>
              <a:t>Few of us will take the lead on the report writing and share the report with the group for revisions/edits once a month.</a:t>
            </a:r>
          </a:p>
          <a:p>
            <a:r>
              <a:rPr lang="en-US" dirty="0"/>
              <a:t>1-year timeline for the report?</a:t>
            </a:r>
          </a:p>
        </p:txBody>
      </p:sp>
    </p:spTree>
    <p:extLst>
      <p:ext uri="{BB962C8B-B14F-4D97-AF65-F5344CB8AC3E}">
        <p14:creationId xmlns:p14="http://schemas.microsoft.com/office/powerpoint/2010/main" val="240573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0A8A-0642-524E-B83D-859EA85A1286}"/>
              </a:ext>
            </a:extLst>
          </p:cNvPr>
          <p:cNvSpPr>
            <a:spLocks noGrp="1"/>
          </p:cNvSpPr>
          <p:nvPr>
            <p:ph type="title"/>
          </p:nvPr>
        </p:nvSpPr>
        <p:spPr>
          <a:xfrm>
            <a:off x="518160" y="18255"/>
            <a:ext cx="10515600" cy="1325563"/>
          </a:xfrm>
        </p:spPr>
        <p:txBody>
          <a:bodyPr/>
          <a:lstStyle/>
          <a:p>
            <a:r>
              <a:rPr lang="en-US" dirty="0"/>
              <a:t>Review: Last meeting</a:t>
            </a:r>
          </a:p>
        </p:txBody>
      </p:sp>
      <p:sp>
        <p:nvSpPr>
          <p:cNvPr id="3" name="Content Placeholder 2">
            <a:extLst>
              <a:ext uri="{FF2B5EF4-FFF2-40B4-BE49-F238E27FC236}">
                <a16:creationId xmlns:a16="http://schemas.microsoft.com/office/drawing/2014/main" id="{246A7382-08E0-3140-BC98-EC260EA996E9}"/>
              </a:ext>
            </a:extLst>
          </p:cNvPr>
          <p:cNvSpPr>
            <a:spLocks noGrp="1"/>
          </p:cNvSpPr>
          <p:nvPr>
            <p:ph idx="1"/>
          </p:nvPr>
        </p:nvSpPr>
        <p:spPr>
          <a:xfrm>
            <a:off x="586740" y="1253330"/>
            <a:ext cx="10515600" cy="5296059"/>
          </a:xfrm>
        </p:spPr>
        <p:txBody>
          <a:bodyPr>
            <a:noAutofit/>
          </a:bodyPr>
          <a:lstStyle/>
          <a:p>
            <a:pPr marL="0" indent="0" fontAlgn="base">
              <a:buNone/>
            </a:pPr>
            <a:r>
              <a:rPr lang="en-US" sz="1200" dirty="0"/>
              <a:t> </a:t>
            </a:r>
            <a:r>
              <a:rPr lang="en-US" sz="1200" dirty="0">
                <a:hlinkClick r:id="rId2"/>
              </a:rPr>
              <a:t>https://pacesat.marinesciences.uconn.edu/uncertainty-working-group/</a:t>
            </a:r>
            <a:endParaRPr lang="en-US" sz="1200" dirty="0"/>
          </a:p>
          <a:p>
            <a:pPr marL="0" indent="0" fontAlgn="base">
              <a:buNone/>
            </a:pPr>
            <a:r>
              <a:rPr lang="en-US" sz="1200" dirty="0"/>
              <a:t>Here are some notes from the meeting:</a:t>
            </a:r>
            <a:br>
              <a:rPr lang="en-US" sz="1200" dirty="0"/>
            </a:br>
            <a:endParaRPr lang="en-US" sz="1200" dirty="0"/>
          </a:p>
          <a:p>
            <a:pPr fontAlgn="base"/>
            <a:r>
              <a:rPr lang="en-US" sz="1200" dirty="0"/>
              <a:t>Heidi presented on a QC method for above water radiometry using various metrics including utilizing AVW for filtering out bad </a:t>
            </a:r>
            <a:r>
              <a:rPr lang="en-US" sz="1200" dirty="0" err="1"/>
              <a:t>Rrs</a:t>
            </a:r>
            <a:r>
              <a:rPr lang="en-US" sz="1200" dirty="0"/>
              <a:t>. References: </a:t>
            </a:r>
            <a:br>
              <a:rPr lang="en-US" sz="1200" dirty="0"/>
            </a:br>
            <a:r>
              <a:rPr lang="en-US" sz="1200" dirty="0"/>
              <a:t>Balasubramanian et al 2020 paper: </a:t>
            </a:r>
            <a:r>
              <a:rPr lang="en-US" sz="1200" dirty="0">
                <a:hlinkClick r:id="rId3" tooltip="Persistent link using digital object identifier"/>
              </a:rPr>
              <a:t>https://doi.org/10.1016/j.rse.2020.111768</a:t>
            </a:r>
            <a:br>
              <a:rPr lang="en-US" sz="1200" dirty="0">
                <a:hlinkClick r:id="rId3" tooltip="Persistent link using digital object identifier"/>
              </a:rPr>
            </a:br>
            <a:r>
              <a:rPr lang="en-US" sz="1200" dirty="0" err="1"/>
              <a:t>Vandermeulen</a:t>
            </a:r>
            <a:r>
              <a:rPr lang="en-US" sz="1200" dirty="0"/>
              <a:t> et al 2020 paper: </a:t>
            </a:r>
            <a:r>
              <a:rPr lang="en-US" sz="1200" u="sng" dirty="0">
                <a:hlinkClick r:id="rId4" tooltip="Persistent link using digital object identifier"/>
              </a:rPr>
              <a:t>https://doi.org/10.1016/j.rse.2020.111900</a:t>
            </a:r>
            <a:endParaRPr lang="en-US" sz="1200" dirty="0"/>
          </a:p>
          <a:p>
            <a:pPr fontAlgn="base"/>
            <a:r>
              <a:rPr lang="en-US" sz="1200" dirty="0"/>
              <a:t>Heidi plans to check Wei and Lee QA/QC method (currently implemented NOAA's processing).</a:t>
            </a:r>
            <a:br>
              <a:rPr lang="en-US" sz="1200" dirty="0"/>
            </a:br>
            <a:r>
              <a:rPr lang="en-US" sz="1200" dirty="0">
                <a:hlinkClick r:id="rId5"/>
              </a:rPr>
              <a:t>https://doi.org/10.1002/2016JC012126</a:t>
            </a:r>
            <a:endParaRPr lang="en-US" sz="1200" dirty="0"/>
          </a:p>
          <a:p>
            <a:pPr fontAlgn="base"/>
            <a:r>
              <a:rPr lang="en-US" sz="1200" dirty="0"/>
              <a:t>Lachlan presented on his most recent paper in press on validation methods when accounting for observations and algorithm uncertainties. Lachlan recommends the bias and MAE metrics for validation as well as the Bland-Altman (z-score) plot.</a:t>
            </a:r>
            <a:br>
              <a:rPr lang="en-US" sz="1200" dirty="0"/>
            </a:br>
            <a:r>
              <a:rPr lang="en-US" sz="1200" dirty="0"/>
              <a:t>Lachlan's paper: </a:t>
            </a:r>
            <a:r>
              <a:rPr lang="en-US" sz="1200" dirty="0">
                <a:hlinkClick r:id="rId6" tooltip="https://doi.org/10.1029/2021jc017231"/>
              </a:rPr>
              <a:t>https://doi.org/10.1029/2021JC017231</a:t>
            </a:r>
            <a:br>
              <a:rPr lang="en-US" sz="1200" dirty="0"/>
            </a:br>
            <a:r>
              <a:rPr lang="en-US" sz="1200" dirty="0"/>
              <a:t>Bland-Altman: </a:t>
            </a:r>
            <a:r>
              <a:rPr lang="en-US" sz="1200" dirty="0">
                <a:hlinkClick r:id="rId7" tooltip="https://doi.org/10.2307/2987937"/>
              </a:rPr>
              <a:t>https://doi.org/10.2307/2987937</a:t>
            </a:r>
            <a:br>
              <a:rPr lang="en-US" sz="1200" dirty="0"/>
            </a:br>
            <a:r>
              <a:rPr lang="en-US" sz="1200" dirty="0" err="1"/>
              <a:t>Harmel</a:t>
            </a:r>
            <a:r>
              <a:rPr lang="en-US" sz="1200" dirty="0"/>
              <a:t> paper: </a:t>
            </a:r>
            <a:r>
              <a:rPr lang="en-US" sz="1200" dirty="0">
                <a:hlinkClick r:id="rId8" tooltip="Original URL: https://www.ars.usda.gov/ARSUserFiles/30980500/graphics/modifying_goodness_of_fit.pdf. Click or tap if you trust this link."/>
              </a:rPr>
              <a:t>https://www.ars.usda.gov/ARSUserFiles/30980500/graphics/modifying_goodness_of_fit.pdf</a:t>
            </a:r>
            <a:endParaRPr lang="en-US" sz="1200" dirty="0"/>
          </a:p>
          <a:p>
            <a:pPr fontAlgn="base"/>
            <a:r>
              <a:rPr lang="en-US" sz="1200" dirty="0"/>
              <a:t>Andy and Kirk referred to similar approaches to Lachlan's that are used in the aerosol community:</a:t>
            </a:r>
            <a:br>
              <a:rPr lang="en-US" sz="1200" dirty="0"/>
            </a:br>
            <a:r>
              <a:rPr lang="en-US" sz="1200" dirty="0">
                <a:hlinkClick r:id="rId9" tooltip="https://amt.copernicus.org/articles/13/373/2020/"/>
              </a:rPr>
              <a:t>https://amt.copernicus.org/articles/13/373/2020/</a:t>
            </a:r>
            <a:br>
              <a:rPr lang="en-US" sz="1200" dirty="0"/>
            </a:br>
            <a:r>
              <a:rPr lang="en-US" sz="1200" dirty="0">
                <a:hlinkClick r:id="rId10" tooltip="https://agupubs.onlinelibrary.wiley.com/doi/full/10.1029/2020ea001290"/>
              </a:rPr>
              <a:t>https://agupubs.onlinelibrary.wiley.com/doi/full/10.1029/2020EA001290</a:t>
            </a:r>
            <a:br>
              <a:rPr lang="en-US" sz="1200" dirty="0">
                <a:hlinkClick r:id="rId10" tooltip="https://agupubs.onlinelibrary.wiley.com/doi/full/10.1029/2020ea001290"/>
              </a:rPr>
            </a:br>
            <a:r>
              <a:rPr lang="en-US" sz="1200" dirty="0">
                <a:hlinkClick r:id="rId11" tooltip="https://doi.org/10.1364/ao.58.000650"/>
              </a:rPr>
              <a:t>https://doi.org/10.1364/AO.58.000650</a:t>
            </a:r>
            <a:endParaRPr lang="en-US" sz="1200" dirty="0"/>
          </a:p>
          <a:p>
            <a:pPr fontAlgn="base"/>
            <a:r>
              <a:rPr lang="en-US" sz="1200" dirty="0"/>
              <a:t>There were some side discussions on not using a single metric but rather using a set of metrics depending on the discipline and the nature of observations for validation.</a:t>
            </a:r>
          </a:p>
          <a:p>
            <a:pPr fontAlgn="base"/>
            <a:r>
              <a:rPr lang="en-US" sz="1200" dirty="0"/>
              <a:t>The (Pearson) correlation coefficient is not recommended as they provide little information when the dynamic range of the data is small and can be misleading.</a:t>
            </a:r>
          </a:p>
          <a:p>
            <a:pPr fontAlgn="base"/>
            <a:r>
              <a:rPr lang="en-US" sz="1200" dirty="0"/>
              <a:t>Lachlan provided this link for a review paper from the weather prediction discipline: </a:t>
            </a:r>
            <a:r>
              <a:rPr lang="en-US" sz="1200" dirty="0">
                <a:hlinkClick r:id="rId12" tooltip="https://www.cawcr.gov.au/projects/verification/"/>
              </a:rPr>
              <a:t>https://www.cawcr.gov.au/projects/verification/</a:t>
            </a:r>
            <a:r>
              <a:rPr lang="en-US" sz="1200" dirty="0"/>
              <a:t> and this: </a:t>
            </a:r>
            <a:r>
              <a:rPr lang="en-US" sz="1200" dirty="0">
                <a:hlinkClick r:id="rId13"/>
              </a:rPr>
              <a:t>https://doi.org/10.5194/essd-9-511-2017</a:t>
            </a:r>
            <a:endParaRPr lang="en-US" sz="1200" dirty="0"/>
          </a:p>
          <a:p>
            <a:pPr fontAlgn="base"/>
            <a:r>
              <a:rPr lang="en-US" sz="1200" dirty="0" err="1"/>
              <a:t>Nima</a:t>
            </a:r>
            <a:r>
              <a:rPr lang="en-US" sz="1200" dirty="0"/>
              <a:t> provided this link new metrics to measure model performance: </a:t>
            </a:r>
            <a:r>
              <a:rPr lang="en-US" sz="1200" dirty="0">
                <a:hlinkClick r:id="rId14"/>
              </a:rPr>
              <a:t>https://doi.org/10.1002/2017SW001669</a:t>
            </a:r>
            <a:endParaRPr lang="en-US" sz="1200" dirty="0"/>
          </a:p>
          <a:p>
            <a:pPr marL="0" indent="0">
              <a:buNone/>
            </a:pPr>
            <a:endParaRPr lang="en-US" sz="1200" dirty="0"/>
          </a:p>
        </p:txBody>
      </p:sp>
    </p:spTree>
    <p:extLst>
      <p:ext uri="{BB962C8B-B14F-4D97-AF65-F5344CB8AC3E}">
        <p14:creationId xmlns:p14="http://schemas.microsoft.com/office/powerpoint/2010/main" val="141503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877</Words>
  <Application>Microsoft Macintosh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Cambria Math</vt:lpstr>
      <vt:lpstr>Helvetica</vt:lpstr>
      <vt:lpstr>Wingdings</vt:lpstr>
      <vt:lpstr>Office Theme</vt:lpstr>
      <vt:lpstr>PACE Uncertainties Working group</vt:lpstr>
      <vt:lpstr>Uncertainties WG report</vt:lpstr>
      <vt:lpstr>Report outline</vt:lpstr>
      <vt:lpstr>IOCCG report: A reference… minimize overlap?</vt:lpstr>
      <vt:lpstr>Outline Cont’d</vt:lpstr>
      <vt:lpstr>Report writing</vt:lpstr>
      <vt:lpstr>Uncertainties sources</vt:lpstr>
      <vt:lpstr>Workflow</vt:lpstr>
      <vt:lpstr>Review: Last meeting</vt:lpstr>
      <vt:lpstr>Uncertainties assessment pre and post launch</vt:lpstr>
      <vt:lpstr>Uncertainty sources in satellite data at TOA</vt:lpstr>
      <vt:lpstr>Uncertainty sources in satellite data at TOA</vt:lpstr>
      <vt:lpstr>Uncertainty sources in satellite data processing to L2</vt:lpstr>
      <vt:lpstr>Uncertainty sources in satellite data processing to L2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PACE Uncertainties Working group</dc:title>
  <dc:creator>Ibrahim, Amir (GSFC-6160)</dc:creator>
  <cp:lastModifiedBy>Ibrahim, Amir (GSFC-6160)</cp:lastModifiedBy>
  <cp:revision>19</cp:revision>
  <dcterms:created xsi:type="dcterms:W3CDTF">2021-04-26T18:01:36Z</dcterms:created>
  <dcterms:modified xsi:type="dcterms:W3CDTF">2021-06-29T17:24:44Z</dcterms:modified>
</cp:coreProperties>
</file>