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3" r:id="rId8"/>
    <p:sldId id="264"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34"/>
    <p:restoredTop sz="96327"/>
  </p:normalViewPr>
  <p:slideViewPr>
    <p:cSldViewPr snapToGrid="0" snapToObjects="1" showGuides="1">
      <p:cViewPr>
        <p:scale>
          <a:sx n="145" d="100"/>
          <a:sy n="145" d="100"/>
        </p:scale>
        <p:origin x="512" y="5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579D4-FE4A-254D-A67B-20578E5FF3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6F57128-E1AC-A34A-9D73-8535CFAC2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75301F-DED3-4848-8248-4A07958B42D4}"/>
              </a:ext>
            </a:extLst>
          </p:cNvPr>
          <p:cNvSpPr>
            <a:spLocks noGrp="1"/>
          </p:cNvSpPr>
          <p:nvPr>
            <p:ph type="dt" sz="half" idx="10"/>
          </p:nvPr>
        </p:nvSpPr>
        <p:spPr/>
        <p:txBody>
          <a:bodyPr/>
          <a:lstStyle/>
          <a:p>
            <a:fld id="{CDA36116-C8B6-E642-B689-90603B35F9B1}" type="datetimeFigureOut">
              <a:rPr lang="en-US" smtClean="0"/>
              <a:t>1/25/21</a:t>
            </a:fld>
            <a:endParaRPr lang="en-US"/>
          </a:p>
        </p:txBody>
      </p:sp>
      <p:sp>
        <p:nvSpPr>
          <p:cNvPr id="5" name="Footer Placeholder 4">
            <a:extLst>
              <a:ext uri="{FF2B5EF4-FFF2-40B4-BE49-F238E27FC236}">
                <a16:creationId xmlns:a16="http://schemas.microsoft.com/office/drawing/2014/main" id="{16539F3F-7549-F844-8A01-00BD388C03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0F6D6-B88F-8C4F-A8D8-9A1729E42F65}"/>
              </a:ext>
            </a:extLst>
          </p:cNvPr>
          <p:cNvSpPr>
            <a:spLocks noGrp="1"/>
          </p:cNvSpPr>
          <p:nvPr>
            <p:ph type="sldNum" sz="quarter" idx="12"/>
          </p:nvPr>
        </p:nvSpPr>
        <p:spPr/>
        <p:txBody>
          <a:bodyPr/>
          <a:lstStyle/>
          <a:p>
            <a:fld id="{325E0833-B32B-7D47-8E0C-D7E9D44B43C2}" type="slidenum">
              <a:rPr lang="en-US" smtClean="0"/>
              <a:t>‹#›</a:t>
            </a:fld>
            <a:endParaRPr lang="en-US"/>
          </a:p>
        </p:txBody>
      </p:sp>
    </p:spTree>
    <p:extLst>
      <p:ext uri="{BB962C8B-B14F-4D97-AF65-F5344CB8AC3E}">
        <p14:creationId xmlns:p14="http://schemas.microsoft.com/office/powerpoint/2010/main" val="2047878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C6C3A-78F3-3E48-82A1-33337A5AFD4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41A4C4-6408-1B46-81B5-D5EB7340E0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0FE6AE-3AFF-454A-A3B3-477BA6985C7A}"/>
              </a:ext>
            </a:extLst>
          </p:cNvPr>
          <p:cNvSpPr>
            <a:spLocks noGrp="1"/>
          </p:cNvSpPr>
          <p:nvPr>
            <p:ph type="dt" sz="half" idx="10"/>
          </p:nvPr>
        </p:nvSpPr>
        <p:spPr/>
        <p:txBody>
          <a:bodyPr/>
          <a:lstStyle/>
          <a:p>
            <a:fld id="{CDA36116-C8B6-E642-B689-90603B35F9B1}" type="datetimeFigureOut">
              <a:rPr lang="en-US" smtClean="0"/>
              <a:t>1/25/21</a:t>
            </a:fld>
            <a:endParaRPr lang="en-US"/>
          </a:p>
        </p:txBody>
      </p:sp>
      <p:sp>
        <p:nvSpPr>
          <p:cNvPr id="5" name="Footer Placeholder 4">
            <a:extLst>
              <a:ext uri="{FF2B5EF4-FFF2-40B4-BE49-F238E27FC236}">
                <a16:creationId xmlns:a16="http://schemas.microsoft.com/office/drawing/2014/main" id="{D18CB990-387B-A24B-A39D-7DEBE23102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2472E6-2D4A-974C-BB63-A4D913CBB0DF}"/>
              </a:ext>
            </a:extLst>
          </p:cNvPr>
          <p:cNvSpPr>
            <a:spLocks noGrp="1"/>
          </p:cNvSpPr>
          <p:nvPr>
            <p:ph type="sldNum" sz="quarter" idx="12"/>
          </p:nvPr>
        </p:nvSpPr>
        <p:spPr/>
        <p:txBody>
          <a:bodyPr/>
          <a:lstStyle/>
          <a:p>
            <a:fld id="{325E0833-B32B-7D47-8E0C-D7E9D44B43C2}" type="slidenum">
              <a:rPr lang="en-US" smtClean="0"/>
              <a:t>‹#›</a:t>
            </a:fld>
            <a:endParaRPr lang="en-US"/>
          </a:p>
        </p:txBody>
      </p:sp>
    </p:spTree>
    <p:extLst>
      <p:ext uri="{BB962C8B-B14F-4D97-AF65-F5344CB8AC3E}">
        <p14:creationId xmlns:p14="http://schemas.microsoft.com/office/powerpoint/2010/main" val="2098404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FBA294-BAF1-C44D-999B-B28721F340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5FA80E-39D8-B64A-8399-650B2AB681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15970C-6BA7-3846-95B8-1F0D39A3B60C}"/>
              </a:ext>
            </a:extLst>
          </p:cNvPr>
          <p:cNvSpPr>
            <a:spLocks noGrp="1"/>
          </p:cNvSpPr>
          <p:nvPr>
            <p:ph type="dt" sz="half" idx="10"/>
          </p:nvPr>
        </p:nvSpPr>
        <p:spPr/>
        <p:txBody>
          <a:bodyPr/>
          <a:lstStyle/>
          <a:p>
            <a:fld id="{CDA36116-C8B6-E642-B689-90603B35F9B1}" type="datetimeFigureOut">
              <a:rPr lang="en-US" smtClean="0"/>
              <a:t>1/25/21</a:t>
            </a:fld>
            <a:endParaRPr lang="en-US"/>
          </a:p>
        </p:txBody>
      </p:sp>
      <p:sp>
        <p:nvSpPr>
          <p:cNvPr id="5" name="Footer Placeholder 4">
            <a:extLst>
              <a:ext uri="{FF2B5EF4-FFF2-40B4-BE49-F238E27FC236}">
                <a16:creationId xmlns:a16="http://schemas.microsoft.com/office/drawing/2014/main" id="{F21554AC-EC52-C54A-9873-48D2106B02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94C1A6-545E-1441-89D4-176B08E244F8}"/>
              </a:ext>
            </a:extLst>
          </p:cNvPr>
          <p:cNvSpPr>
            <a:spLocks noGrp="1"/>
          </p:cNvSpPr>
          <p:nvPr>
            <p:ph type="sldNum" sz="quarter" idx="12"/>
          </p:nvPr>
        </p:nvSpPr>
        <p:spPr/>
        <p:txBody>
          <a:bodyPr/>
          <a:lstStyle/>
          <a:p>
            <a:fld id="{325E0833-B32B-7D47-8E0C-D7E9D44B43C2}" type="slidenum">
              <a:rPr lang="en-US" smtClean="0"/>
              <a:t>‹#›</a:t>
            </a:fld>
            <a:endParaRPr lang="en-US"/>
          </a:p>
        </p:txBody>
      </p:sp>
    </p:spTree>
    <p:extLst>
      <p:ext uri="{BB962C8B-B14F-4D97-AF65-F5344CB8AC3E}">
        <p14:creationId xmlns:p14="http://schemas.microsoft.com/office/powerpoint/2010/main" val="3981831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65F79-F3CA-2E43-A3A2-2C9BF81A3D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1C7DCC-FCE9-C14D-A076-09BD3A7BD0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F59B56-12B3-7844-B8B6-1A2E8A2DFC9C}"/>
              </a:ext>
            </a:extLst>
          </p:cNvPr>
          <p:cNvSpPr>
            <a:spLocks noGrp="1"/>
          </p:cNvSpPr>
          <p:nvPr>
            <p:ph type="dt" sz="half" idx="10"/>
          </p:nvPr>
        </p:nvSpPr>
        <p:spPr/>
        <p:txBody>
          <a:bodyPr/>
          <a:lstStyle/>
          <a:p>
            <a:fld id="{CDA36116-C8B6-E642-B689-90603B35F9B1}" type="datetimeFigureOut">
              <a:rPr lang="en-US" smtClean="0"/>
              <a:t>1/25/21</a:t>
            </a:fld>
            <a:endParaRPr lang="en-US"/>
          </a:p>
        </p:txBody>
      </p:sp>
      <p:sp>
        <p:nvSpPr>
          <p:cNvPr id="5" name="Footer Placeholder 4">
            <a:extLst>
              <a:ext uri="{FF2B5EF4-FFF2-40B4-BE49-F238E27FC236}">
                <a16:creationId xmlns:a16="http://schemas.microsoft.com/office/drawing/2014/main" id="{B72E882C-9B4C-5B44-BD3C-C1AFC843D7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7BCBB0-E8D8-C149-BEFB-CD9943DF5BDA}"/>
              </a:ext>
            </a:extLst>
          </p:cNvPr>
          <p:cNvSpPr>
            <a:spLocks noGrp="1"/>
          </p:cNvSpPr>
          <p:nvPr>
            <p:ph type="sldNum" sz="quarter" idx="12"/>
          </p:nvPr>
        </p:nvSpPr>
        <p:spPr/>
        <p:txBody>
          <a:bodyPr/>
          <a:lstStyle/>
          <a:p>
            <a:fld id="{325E0833-B32B-7D47-8E0C-D7E9D44B43C2}" type="slidenum">
              <a:rPr lang="en-US" smtClean="0"/>
              <a:t>‹#›</a:t>
            </a:fld>
            <a:endParaRPr lang="en-US"/>
          </a:p>
        </p:txBody>
      </p:sp>
    </p:spTree>
    <p:extLst>
      <p:ext uri="{BB962C8B-B14F-4D97-AF65-F5344CB8AC3E}">
        <p14:creationId xmlns:p14="http://schemas.microsoft.com/office/powerpoint/2010/main" val="2667555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88FCE-F0B7-6E4E-BE1C-796B1C5132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8D393DE-B267-B643-AC01-B144ADE0B1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C56D07-1646-E14D-A4ED-25BD89482569}"/>
              </a:ext>
            </a:extLst>
          </p:cNvPr>
          <p:cNvSpPr>
            <a:spLocks noGrp="1"/>
          </p:cNvSpPr>
          <p:nvPr>
            <p:ph type="dt" sz="half" idx="10"/>
          </p:nvPr>
        </p:nvSpPr>
        <p:spPr/>
        <p:txBody>
          <a:bodyPr/>
          <a:lstStyle/>
          <a:p>
            <a:fld id="{CDA36116-C8B6-E642-B689-90603B35F9B1}" type="datetimeFigureOut">
              <a:rPr lang="en-US" smtClean="0"/>
              <a:t>1/25/21</a:t>
            </a:fld>
            <a:endParaRPr lang="en-US"/>
          </a:p>
        </p:txBody>
      </p:sp>
      <p:sp>
        <p:nvSpPr>
          <p:cNvPr id="5" name="Footer Placeholder 4">
            <a:extLst>
              <a:ext uri="{FF2B5EF4-FFF2-40B4-BE49-F238E27FC236}">
                <a16:creationId xmlns:a16="http://schemas.microsoft.com/office/drawing/2014/main" id="{E6444B7B-563F-5344-ABB3-C0AF4C2B0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99B75B-8E2D-7145-A9EA-ECAECB23F49F}"/>
              </a:ext>
            </a:extLst>
          </p:cNvPr>
          <p:cNvSpPr>
            <a:spLocks noGrp="1"/>
          </p:cNvSpPr>
          <p:nvPr>
            <p:ph type="sldNum" sz="quarter" idx="12"/>
          </p:nvPr>
        </p:nvSpPr>
        <p:spPr/>
        <p:txBody>
          <a:bodyPr/>
          <a:lstStyle/>
          <a:p>
            <a:fld id="{325E0833-B32B-7D47-8E0C-D7E9D44B43C2}" type="slidenum">
              <a:rPr lang="en-US" smtClean="0"/>
              <a:t>‹#›</a:t>
            </a:fld>
            <a:endParaRPr lang="en-US"/>
          </a:p>
        </p:txBody>
      </p:sp>
    </p:spTree>
    <p:extLst>
      <p:ext uri="{BB962C8B-B14F-4D97-AF65-F5344CB8AC3E}">
        <p14:creationId xmlns:p14="http://schemas.microsoft.com/office/powerpoint/2010/main" val="2861255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17C38-844F-234B-846F-5DFD1680FC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C088E7-A032-C943-BB50-7A6089A983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9DBD60B-489E-1946-A6B4-178D83EA06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028210F-74E1-5548-BAB8-E6A323CA3257}"/>
              </a:ext>
            </a:extLst>
          </p:cNvPr>
          <p:cNvSpPr>
            <a:spLocks noGrp="1"/>
          </p:cNvSpPr>
          <p:nvPr>
            <p:ph type="dt" sz="half" idx="10"/>
          </p:nvPr>
        </p:nvSpPr>
        <p:spPr/>
        <p:txBody>
          <a:bodyPr/>
          <a:lstStyle/>
          <a:p>
            <a:fld id="{CDA36116-C8B6-E642-B689-90603B35F9B1}" type="datetimeFigureOut">
              <a:rPr lang="en-US" smtClean="0"/>
              <a:t>1/25/21</a:t>
            </a:fld>
            <a:endParaRPr lang="en-US"/>
          </a:p>
        </p:txBody>
      </p:sp>
      <p:sp>
        <p:nvSpPr>
          <p:cNvPr id="6" name="Footer Placeholder 5">
            <a:extLst>
              <a:ext uri="{FF2B5EF4-FFF2-40B4-BE49-F238E27FC236}">
                <a16:creationId xmlns:a16="http://schemas.microsoft.com/office/drawing/2014/main" id="{3DD4DBBE-38B2-9B46-AD60-62EEA2F701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B46D0B-7810-E942-A11A-FB89B9B8437B}"/>
              </a:ext>
            </a:extLst>
          </p:cNvPr>
          <p:cNvSpPr>
            <a:spLocks noGrp="1"/>
          </p:cNvSpPr>
          <p:nvPr>
            <p:ph type="sldNum" sz="quarter" idx="12"/>
          </p:nvPr>
        </p:nvSpPr>
        <p:spPr/>
        <p:txBody>
          <a:bodyPr/>
          <a:lstStyle/>
          <a:p>
            <a:fld id="{325E0833-B32B-7D47-8E0C-D7E9D44B43C2}" type="slidenum">
              <a:rPr lang="en-US" smtClean="0"/>
              <a:t>‹#›</a:t>
            </a:fld>
            <a:endParaRPr lang="en-US"/>
          </a:p>
        </p:txBody>
      </p:sp>
    </p:spTree>
    <p:extLst>
      <p:ext uri="{BB962C8B-B14F-4D97-AF65-F5344CB8AC3E}">
        <p14:creationId xmlns:p14="http://schemas.microsoft.com/office/powerpoint/2010/main" val="2234359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5F0F5-1C90-1742-8423-910233AA25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700A44-0519-9143-85BB-753A049E08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B11754-7BA9-0242-83E0-787C56754F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4F17AB9-8065-7C4D-BD42-0B7CC1B93E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91A4348-2A63-9745-9D5F-601381451C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CED1A0-FF11-2F4F-9AED-D1AAEB9270DD}"/>
              </a:ext>
            </a:extLst>
          </p:cNvPr>
          <p:cNvSpPr>
            <a:spLocks noGrp="1"/>
          </p:cNvSpPr>
          <p:nvPr>
            <p:ph type="dt" sz="half" idx="10"/>
          </p:nvPr>
        </p:nvSpPr>
        <p:spPr/>
        <p:txBody>
          <a:bodyPr/>
          <a:lstStyle/>
          <a:p>
            <a:fld id="{CDA36116-C8B6-E642-B689-90603B35F9B1}" type="datetimeFigureOut">
              <a:rPr lang="en-US" smtClean="0"/>
              <a:t>1/25/21</a:t>
            </a:fld>
            <a:endParaRPr lang="en-US"/>
          </a:p>
        </p:txBody>
      </p:sp>
      <p:sp>
        <p:nvSpPr>
          <p:cNvPr id="8" name="Footer Placeholder 7">
            <a:extLst>
              <a:ext uri="{FF2B5EF4-FFF2-40B4-BE49-F238E27FC236}">
                <a16:creationId xmlns:a16="http://schemas.microsoft.com/office/drawing/2014/main" id="{11F327CC-E3A3-384F-81DC-0BD6451AD8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B3E77F-D1D0-A644-8702-B514CDC070BE}"/>
              </a:ext>
            </a:extLst>
          </p:cNvPr>
          <p:cNvSpPr>
            <a:spLocks noGrp="1"/>
          </p:cNvSpPr>
          <p:nvPr>
            <p:ph type="sldNum" sz="quarter" idx="12"/>
          </p:nvPr>
        </p:nvSpPr>
        <p:spPr/>
        <p:txBody>
          <a:bodyPr/>
          <a:lstStyle/>
          <a:p>
            <a:fld id="{325E0833-B32B-7D47-8E0C-D7E9D44B43C2}" type="slidenum">
              <a:rPr lang="en-US" smtClean="0"/>
              <a:t>‹#›</a:t>
            </a:fld>
            <a:endParaRPr lang="en-US"/>
          </a:p>
        </p:txBody>
      </p:sp>
    </p:spTree>
    <p:extLst>
      <p:ext uri="{BB962C8B-B14F-4D97-AF65-F5344CB8AC3E}">
        <p14:creationId xmlns:p14="http://schemas.microsoft.com/office/powerpoint/2010/main" val="1576224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4EE4C-1840-104C-BA25-C7B3F0CBDC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964617-9369-C648-9237-ABA15497C05E}"/>
              </a:ext>
            </a:extLst>
          </p:cNvPr>
          <p:cNvSpPr>
            <a:spLocks noGrp="1"/>
          </p:cNvSpPr>
          <p:nvPr>
            <p:ph type="dt" sz="half" idx="10"/>
          </p:nvPr>
        </p:nvSpPr>
        <p:spPr/>
        <p:txBody>
          <a:bodyPr/>
          <a:lstStyle/>
          <a:p>
            <a:fld id="{CDA36116-C8B6-E642-B689-90603B35F9B1}" type="datetimeFigureOut">
              <a:rPr lang="en-US" smtClean="0"/>
              <a:t>1/25/21</a:t>
            </a:fld>
            <a:endParaRPr lang="en-US"/>
          </a:p>
        </p:txBody>
      </p:sp>
      <p:sp>
        <p:nvSpPr>
          <p:cNvPr id="4" name="Footer Placeholder 3">
            <a:extLst>
              <a:ext uri="{FF2B5EF4-FFF2-40B4-BE49-F238E27FC236}">
                <a16:creationId xmlns:a16="http://schemas.microsoft.com/office/drawing/2014/main" id="{C1C819AC-1993-0348-91BC-A5BBCC2EB0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F115B6-CC63-ED48-AA0A-C5F061EE6FE1}"/>
              </a:ext>
            </a:extLst>
          </p:cNvPr>
          <p:cNvSpPr>
            <a:spLocks noGrp="1"/>
          </p:cNvSpPr>
          <p:nvPr>
            <p:ph type="sldNum" sz="quarter" idx="12"/>
          </p:nvPr>
        </p:nvSpPr>
        <p:spPr/>
        <p:txBody>
          <a:bodyPr/>
          <a:lstStyle/>
          <a:p>
            <a:fld id="{325E0833-B32B-7D47-8E0C-D7E9D44B43C2}" type="slidenum">
              <a:rPr lang="en-US" smtClean="0"/>
              <a:t>‹#›</a:t>
            </a:fld>
            <a:endParaRPr lang="en-US"/>
          </a:p>
        </p:txBody>
      </p:sp>
    </p:spTree>
    <p:extLst>
      <p:ext uri="{BB962C8B-B14F-4D97-AF65-F5344CB8AC3E}">
        <p14:creationId xmlns:p14="http://schemas.microsoft.com/office/powerpoint/2010/main" val="1039799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9DE0EA-6E54-7845-AAAC-7DE1D8AB9D01}"/>
              </a:ext>
            </a:extLst>
          </p:cNvPr>
          <p:cNvSpPr>
            <a:spLocks noGrp="1"/>
          </p:cNvSpPr>
          <p:nvPr>
            <p:ph type="dt" sz="half" idx="10"/>
          </p:nvPr>
        </p:nvSpPr>
        <p:spPr/>
        <p:txBody>
          <a:bodyPr/>
          <a:lstStyle/>
          <a:p>
            <a:fld id="{CDA36116-C8B6-E642-B689-90603B35F9B1}" type="datetimeFigureOut">
              <a:rPr lang="en-US" smtClean="0"/>
              <a:t>1/25/21</a:t>
            </a:fld>
            <a:endParaRPr lang="en-US"/>
          </a:p>
        </p:txBody>
      </p:sp>
      <p:sp>
        <p:nvSpPr>
          <p:cNvPr id="3" name="Footer Placeholder 2">
            <a:extLst>
              <a:ext uri="{FF2B5EF4-FFF2-40B4-BE49-F238E27FC236}">
                <a16:creationId xmlns:a16="http://schemas.microsoft.com/office/drawing/2014/main" id="{ADE926E2-BCA1-F240-96E8-03F4372524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E30CD7-8843-A742-87D2-8384521D8975}"/>
              </a:ext>
            </a:extLst>
          </p:cNvPr>
          <p:cNvSpPr>
            <a:spLocks noGrp="1"/>
          </p:cNvSpPr>
          <p:nvPr>
            <p:ph type="sldNum" sz="quarter" idx="12"/>
          </p:nvPr>
        </p:nvSpPr>
        <p:spPr/>
        <p:txBody>
          <a:bodyPr/>
          <a:lstStyle/>
          <a:p>
            <a:fld id="{325E0833-B32B-7D47-8E0C-D7E9D44B43C2}" type="slidenum">
              <a:rPr lang="en-US" smtClean="0"/>
              <a:t>‹#›</a:t>
            </a:fld>
            <a:endParaRPr lang="en-US"/>
          </a:p>
        </p:txBody>
      </p:sp>
    </p:spTree>
    <p:extLst>
      <p:ext uri="{BB962C8B-B14F-4D97-AF65-F5344CB8AC3E}">
        <p14:creationId xmlns:p14="http://schemas.microsoft.com/office/powerpoint/2010/main" val="91615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F0867-5A9B-6E46-A00D-DEBCD558B8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C20981-6B01-D447-829D-0C821C5134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BB0116-36B9-084E-A7FE-6A8FBC89E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7ED3C8-64F4-7641-98BD-5AF832F589EB}"/>
              </a:ext>
            </a:extLst>
          </p:cNvPr>
          <p:cNvSpPr>
            <a:spLocks noGrp="1"/>
          </p:cNvSpPr>
          <p:nvPr>
            <p:ph type="dt" sz="half" idx="10"/>
          </p:nvPr>
        </p:nvSpPr>
        <p:spPr/>
        <p:txBody>
          <a:bodyPr/>
          <a:lstStyle/>
          <a:p>
            <a:fld id="{CDA36116-C8B6-E642-B689-90603B35F9B1}" type="datetimeFigureOut">
              <a:rPr lang="en-US" smtClean="0"/>
              <a:t>1/25/21</a:t>
            </a:fld>
            <a:endParaRPr lang="en-US"/>
          </a:p>
        </p:txBody>
      </p:sp>
      <p:sp>
        <p:nvSpPr>
          <p:cNvPr id="6" name="Footer Placeholder 5">
            <a:extLst>
              <a:ext uri="{FF2B5EF4-FFF2-40B4-BE49-F238E27FC236}">
                <a16:creationId xmlns:a16="http://schemas.microsoft.com/office/drawing/2014/main" id="{28F758C7-53E3-7F42-B76F-BFEE4FDAC3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70BF71-BD51-7340-9437-193A09072F5C}"/>
              </a:ext>
            </a:extLst>
          </p:cNvPr>
          <p:cNvSpPr>
            <a:spLocks noGrp="1"/>
          </p:cNvSpPr>
          <p:nvPr>
            <p:ph type="sldNum" sz="quarter" idx="12"/>
          </p:nvPr>
        </p:nvSpPr>
        <p:spPr/>
        <p:txBody>
          <a:bodyPr/>
          <a:lstStyle/>
          <a:p>
            <a:fld id="{325E0833-B32B-7D47-8E0C-D7E9D44B43C2}" type="slidenum">
              <a:rPr lang="en-US" smtClean="0"/>
              <a:t>‹#›</a:t>
            </a:fld>
            <a:endParaRPr lang="en-US"/>
          </a:p>
        </p:txBody>
      </p:sp>
    </p:spTree>
    <p:extLst>
      <p:ext uri="{BB962C8B-B14F-4D97-AF65-F5344CB8AC3E}">
        <p14:creationId xmlns:p14="http://schemas.microsoft.com/office/powerpoint/2010/main" val="404162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30EC2-B4AE-6A47-B68D-5E7FD4DA5E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0CBEF7-A039-2249-A51A-D6E29F503F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2A7C2A-AA32-B84D-8D81-B668E99B8C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C02D5E-D171-A24E-A619-523996FAC282}"/>
              </a:ext>
            </a:extLst>
          </p:cNvPr>
          <p:cNvSpPr>
            <a:spLocks noGrp="1"/>
          </p:cNvSpPr>
          <p:nvPr>
            <p:ph type="dt" sz="half" idx="10"/>
          </p:nvPr>
        </p:nvSpPr>
        <p:spPr/>
        <p:txBody>
          <a:bodyPr/>
          <a:lstStyle/>
          <a:p>
            <a:fld id="{CDA36116-C8B6-E642-B689-90603B35F9B1}" type="datetimeFigureOut">
              <a:rPr lang="en-US" smtClean="0"/>
              <a:t>1/25/21</a:t>
            </a:fld>
            <a:endParaRPr lang="en-US"/>
          </a:p>
        </p:txBody>
      </p:sp>
      <p:sp>
        <p:nvSpPr>
          <p:cNvPr id="6" name="Footer Placeholder 5">
            <a:extLst>
              <a:ext uri="{FF2B5EF4-FFF2-40B4-BE49-F238E27FC236}">
                <a16:creationId xmlns:a16="http://schemas.microsoft.com/office/drawing/2014/main" id="{29F8DA6E-25EC-3849-BDCA-53CAD863E7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B92315-13C2-1349-BA5D-02EB55B8C172}"/>
              </a:ext>
            </a:extLst>
          </p:cNvPr>
          <p:cNvSpPr>
            <a:spLocks noGrp="1"/>
          </p:cNvSpPr>
          <p:nvPr>
            <p:ph type="sldNum" sz="quarter" idx="12"/>
          </p:nvPr>
        </p:nvSpPr>
        <p:spPr/>
        <p:txBody>
          <a:bodyPr/>
          <a:lstStyle/>
          <a:p>
            <a:fld id="{325E0833-B32B-7D47-8E0C-D7E9D44B43C2}" type="slidenum">
              <a:rPr lang="en-US" smtClean="0"/>
              <a:t>‹#›</a:t>
            </a:fld>
            <a:endParaRPr lang="en-US"/>
          </a:p>
        </p:txBody>
      </p:sp>
    </p:spTree>
    <p:extLst>
      <p:ext uri="{BB962C8B-B14F-4D97-AF65-F5344CB8AC3E}">
        <p14:creationId xmlns:p14="http://schemas.microsoft.com/office/powerpoint/2010/main" val="1414625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FF7BA6-EC3B-7744-9DEC-EC655FB390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5C96E0-5A9B-1844-92DE-6B7A8B5DF4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E4ACE6-E499-B846-BA6C-CD15DBAEA9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A36116-C8B6-E642-B689-90603B35F9B1}" type="datetimeFigureOut">
              <a:rPr lang="en-US" smtClean="0"/>
              <a:t>1/25/21</a:t>
            </a:fld>
            <a:endParaRPr lang="en-US"/>
          </a:p>
        </p:txBody>
      </p:sp>
      <p:sp>
        <p:nvSpPr>
          <p:cNvPr id="5" name="Footer Placeholder 4">
            <a:extLst>
              <a:ext uri="{FF2B5EF4-FFF2-40B4-BE49-F238E27FC236}">
                <a16:creationId xmlns:a16="http://schemas.microsoft.com/office/drawing/2014/main" id="{A18F8D76-A714-7240-9B95-1566195C0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79E09DF-356D-1040-AA55-93090E9B7D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5E0833-B32B-7D47-8E0C-D7E9D44B43C2}" type="slidenum">
              <a:rPr lang="en-US" smtClean="0"/>
              <a:t>‹#›</a:t>
            </a:fld>
            <a:endParaRPr lang="en-US"/>
          </a:p>
        </p:txBody>
      </p:sp>
    </p:spTree>
    <p:extLst>
      <p:ext uri="{BB962C8B-B14F-4D97-AF65-F5344CB8AC3E}">
        <p14:creationId xmlns:p14="http://schemas.microsoft.com/office/powerpoint/2010/main" val="1416987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60061-AB12-B04A-BB4F-5A0533659A1C}"/>
              </a:ext>
            </a:extLst>
          </p:cNvPr>
          <p:cNvSpPr>
            <a:spLocks noGrp="1"/>
          </p:cNvSpPr>
          <p:nvPr>
            <p:ph type="ctrTitle"/>
          </p:nvPr>
        </p:nvSpPr>
        <p:spPr/>
        <p:txBody>
          <a:bodyPr/>
          <a:lstStyle/>
          <a:p>
            <a:r>
              <a:rPr lang="en-US" dirty="0"/>
              <a:t>Uncertainties working group </a:t>
            </a:r>
            <a:br>
              <a:rPr lang="en-US" dirty="0"/>
            </a:br>
            <a:r>
              <a:rPr lang="en-US" dirty="0"/>
              <a:t>PACE SAT</a:t>
            </a:r>
          </a:p>
        </p:txBody>
      </p:sp>
      <p:sp>
        <p:nvSpPr>
          <p:cNvPr id="3" name="Subtitle 2">
            <a:extLst>
              <a:ext uri="{FF2B5EF4-FFF2-40B4-BE49-F238E27FC236}">
                <a16:creationId xmlns:a16="http://schemas.microsoft.com/office/drawing/2014/main" id="{A2049FDF-65A2-E649-A6A9-F1508D35AAC3}"/>
              </a:ext>
            </a:extLst>
          </p:cNvPr>
          <p:cNvSpPr>
            <a:spLocks noGrp="1"/>
          </p:cNvSpPr>
          <p:nvPr>
            <p:ph type="subTitle" idx="1"/>
          </p:nvPr>
        </p:nvSpPr>
        <p:spPr/>
        <p:txBody>
          <a:bodyPr/>
          <a:lstStyle/>
          <a:p>
            <a:r>
              <a:rPr lang="en-US" dirty="0"/>
              <a:t>1</a:t>
            </a:r>
            <a:r>
              <a:rPr lang="en-US" baseline="30000" dirty="0"/>
              <a:t>st</a:t>
            </a:r>
            <a:r>
              <a:rPr lang="en-US" dirty="0"/>
              <a:t> 2021 meeting on Jan, 25</a:t>
            </a:r>
            <a:r>
              <a:rPr lang="en-US" baseline="30000" dirty="0"/>
              <a:t>th</a:t>
            </a:r>
            <a:r>
              <a:rPr lang="en-US" dirty="0"/>
              <a:t>, 2021</a:t>
            </a:r>
          </a:p>
        </p:txBody>
      </p:sp>
    </p:spTree>
    <p:extLst>
      <p:ext uri="{BB962C8B-B14F-4D97-AF65-F5344CB8AC3E}">
        <p14:creationId xmlns:p14="http://schemas.microsoft.com/office/powerpoint/2010/main" val="1985256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96E22-901C-CC48-9CF7-FD76C6EE85A9}"/>
              </a:ext>
            </a:extLst>
          </p:cNvPr>
          <p:cNvSpPr>
            <a:spLocks noGrp="1"/>
          </p:cNvSpPr>
          <p:nvPr>
            <p:ph type="title"/>
          </p:nvPr>
        </p:nvSpPr>
        <p:spPr/>
        <p:txBody>
          <a:bodyPr/>
          <a:lstStyle/>
          <a:p>
            <a:r>
              <a:rPr lang="en-US" dirty="0"/>
              <a:t>A reminder of our WG goals</a:t>
            </a:r>
          </a:p>
        </p:txBody>
      </p:sp>
      <p:sp>
        <p:nvSpPr>
          <p:cNvPr id="3" name="Content Placeholder 2">
            <a:extLst>
              <a:ext uri="{FF2B5EF4-FFF2-40B4-BE49-F238E27FC236}">
                <a16:creationId xmlns:a16="http://schemas.microsoft.com/office/drawing/2014/main" id="{32A34CA0-089D-C04D-BFC2-56F1145C2202}"/>
              </a:ext>
            </a:extLst>
          </p:cNvPr>
          <p:cNvSpPr>
            <a:spLocks noGrp="1"/>
          </p:cNvSpPr>
          <p:nvPr>
            <p:ph idx="1"/>
          </p:nvPr>
        </p:nvSpPr>
        <p:spPr/>
        <p:txBody>
          <a:bodyPr>
            <a:normAutofit fontScale="70000" lnSpcReduction="20000"/>
          </a:bodyPr>
          <a:lstStyle/>
          <a:p>
            <a:r>
              <a:rPr lang="en-US" dirty="0">
                <a:solidFill>
                  <a:srgbClr val="FF0000"/>
                </a:solidFill>
                <a:latin typeface="+mj-lt"/>
              </a:rPr>
              <a:t>Agreeing on common terminology we can use when we talk about uncertainties, errors, and evaluation metrics (suggesting this is based on the ISO Guide to Uncertainty in Measurement document).</a:t>
            </a:r>
          </a:p>
          <a:p>
            <a:r>
              <a:rPr lang="en-US" dirty="0">
                <a:solidFill>
                  <a:schemeClr val="accent1"/>
                </a:solidFill>
                <a:latin typeface="+mj-lt"/>
              </a:rPr>
              <a:t>Suggesting methods that SAT members can apply to develop uncertainty estimates, to assess their products, and to assess their uncertainty estimates. We note that the methods that are most appropriate may be algorithm-dependent.</a:t>
            </a:r>
          </a:p>
          <a:p>
            <a:r>
              <a:rPr lang="en-US" dirty="0">
                <a:latin typeface="+mj-lt"/>
              </a:rPr>
              <a:t>Encouraging teams to provide (at least) a common minimal set of metrics when they evaluate their products, to facilitate comparisons.</a:t>
            </a:r>
          </a:p>
          <a:p>
            <a:r>
              <a:rPr lang="en-US" dirty="0">
                <a:solidFill>
                  <a:schemeClr val="accent6"/>
                </a:solidFill>
                <a:latin typeface="+mj-lt"/>
              </a:rPr>
              <a:t>Developing methods to identify when we can make some quantitative estimate of uncertainty, and when we have to rely on quality assurance flags to indicate whether retrievals may be ok or suffering from some problem/invalid.</a:t>
            </a:r>
          </a:p>
          <a:p>
            <a:r>
              <a:rPr lang="en-US" dirty="0">
                <a:solidFill>
                  <a:schemeClr val="accent2">
                    <a:lumMod val="60000"/>
                    <a:lumOff val="40000"/>
                  </a:schemeClr>
                </a:solidFill>
                <a:latin typeface="+mj-lt"/>
              </a:rPr>
              <a:t>Coordinating to make sure that groups are making consistent assumptions about common sources of uncertainty (e.g. sensor noise, absolute calibration).</a:t>
            </a:r>
          </a:p>
          <a:p>
            <a:r>
              <a:rPr lang="en-US" dirty="0">
                <a:latin typeface="+mj-lt"/>
              </a:rPr>
              <a:t>Identifying gaps in uncertainty budgets (and whether we can do anything to reduce them).</a:t>
            </a:r>
          </a:p>
          <a:p>
            <a:r>
              <a:rPr lang="en-US" dirty="0">
                <a:solidFill>
                  <a:srgbClr val="00B0F0"/>
                </a:solidFill>
                <a:latin typeface="+mj-lt"/>
              </a:rPr>
              <a:t>If possible, also thinking about level 3 uncertainties.</a:t>
            </a:r>
          </a:p>
        </p:txBody>
      </p:sp>
    </p:spTree>
    <p:extLst>
      <p:ext uri="{BB962C8B-B14F-4D97-AF65-F5344CB8AC3E}">
        <p14:creationId xmlns:p14="http://schemas.microsoft.com/office/powerpoint/2010/main" val="108490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3AF84-8F3C-854E-B5A3-EA529F9C7FC0}"/>
              </a:ext>
            </a:extLst>
          </p:cNvPr>
          <p:cNvSpPr>
            <a:spLocks noGrp="1"/>
          </p:cNvSpPr>
          <p:nvPr>
            <p:ph type="title"/>
          </p:nvPr>
        </p:nvSpPr>
        <p:spPr/>
        <p:txBody>
          <a:bodyPr>
            <a:normAutofit/>
          </a:bodyPr>
          <a:lstStyle/>
          <a:p>
            <a:r>
              <a:rPr lang="en-US" dirty="0"/>
              <a:t>Survey questions</a:t>
            </a:r>
            <a:br>
              <a:rPr lang="en-US" dirty="0"/>
            </a:br>
            <a:r>
              <a:rPr lang="en-US" sz="2700" dirty="0"/>
              <a:t>To better identify PACE SAT plans, definitions, gaps, etc.</a:t>
            </a:r>
            <a:endParaRPr lang="en-US" dirty="0"/>
          </a:p>
        </p:txBody>
      </p:sp>
      <p:sp>
        <p:nvSpPr>
          <p:cNvPr id="8" name="Rectangle 7">
            <a:extLst>
              <a:ext uri="{FF2B5EF4-FFF2-40B4-BE49-F238E27FC236}">
                <a16:creationId xmlns:a16="http://schemas.microsoft.com/office/drawing/2014/main" id="{90C93CBB-6100-1C4C-BD6E-7FC04B4E1C08}"/>
              </a:ext>
            </a:extLst>
          </p:cNvPr>
          <p:cNvSpPr/>
          <p:nvPr/>
        </p:nvSpPr>
        <p:spPr>
          <a:xfrm>
            <a:off x="1459282" y="2046288"/>
            <a:ext cx="3806985" cy="198384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solidFill>
                  <a:schemeClr val="bg1"/>
                </a:solidFill>
                <a:latin typeface="+mj-lt"/>
              </a:rPr>
              <a:t>1</a:t>
            </a:r>
            <a:r>
              <a:rPr lang="en-US" sz="1600" dirty="0">
                <a:solidFill>
                  <a:schemeClr val="bg1"/>
                </a:solidFill>
                <a:latin typeface="+mj-lt"/>
              </a:rPr>
              <a:t>.  Do/will your proposed algorithms propagate uncertainties for each retrieval, and/or do/will you rely on sensitivity analyses or post-launch validation to provide overall estimates of uncertainty?​ Please provide details if you will provide per retrieval uncertainty.</a:t>
            </a:r>
            <a:endParaRPr lang="en-US" sz="1400" b="0" i="0" dirty="0">
              <a:solidFill>
                <a:schemeClr val="bg1"/>
              </a:solidFill>
              <a:effectLst/>
              <a:latin typeface="+mj-lt"/>
            </a:endParaRPr>
          </a:p>
        </p:txBody>
      </p:sp>
      <p:sp>
        <p:nvSpPr>
          <p:cNvPr id="11" name="Rectangle 10">
            <a:extLst>
              <a:ext uri="{FF2B5EF4-FFF2-40B4-BE49-F238E27FC236}">
                <a16:creationId xmlns:a16="http://schemas.microsoft.com/office/drawing/2014/main" id="{CCEAFD7B-4B0C-3544-BB2E-D68AD5F9476F}"/>
              </a:ext>
            </a:extLst>
          </p:cNvPr>
          <p:cNvSpPr/>
          <p:nvPr/>
        </p:nvSpPr>
        <p:spPr>
          <a:xfrm>
            <a:off x="1459282" y="4314070"/>
            <a:ext cx="3806985" cy="19838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dirty="0">
                <a:latin typeface="+mj-lt"/>
              </a:rPr>
              <a:t>2</a:t>
            </a:r>
            <a:r>
              <a:rPr lang="en-US" sz="1600" dirty="0">
                <a:latin typeface="+mj-lt"/>
              </a:rPr>
              <a:t>. What do you think are the major gap(s) in your uncertainty budget, or aspects that are hard to quantify​ (i.e. measurement uncertainty, forward/inverse model uncertainty, spatial, temporal, or environmental conditions)?</a:t>
            </a:r>
            <a:r>
              <a:rPr lang="en-US" sz="1600" dirty="0">
                <a:effectLst/>
                <a:latin typeface="+mj-lt"/>
              </a:rPr>
              <a:t> </a:t>
            </a:r>
            <a:endParaRPr lang="en-US" sz="1600" i="0" dirty="0">
              <a:solidFill>
                <a:srgbClr val="323130"/>
              </a:solidFill>
              <a:effectLst/>
              <a:latin typeface="+mj-lt"/>
            </a:endParaRPr>
          </a:p>
        </p:txBody>
      </p:sp>
      <p:sp>
        <p:nvSpPr>
          <p:cNvPr id="12" name="Rectangle 11">
            <a:extLst>
              <a:ext uri="{FF2B5EF4-FFF2-40B4-BE49-F238E27FC236}">
                <a16:creationId xmlns:a16="http://schemas.microsoft.com/office/drawing/2014/main" id="{6CE0F1AA-9BFE-5340-B0D4-14D5F553A75C}"/>
              </a:ext>
            </a:extLst>
          </p:cNvPr>
          <p:cNvSpPr/>
          <p:nvPr/>
        </p:nvSpPr>
        <p:spPr>
          <a:xfrm>
            <a:off x="7301282" y="2046288"/>
            <a:ext cx="3806985" cy="198384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1600" b="1" dirty="0">
                <a:solidFill>
                  <a:schemeClr val="bg1"/>
                </a:solidFill>
              </a:rPr>
              <a:t>3</a:t>
            </a:r>
            <a:r>
              <a:rPr lang="en-US" sz="1600" dirty="0">
                <a:solidFill>
                  <a:schemeClr val="bg1"/>
                </a:solidFill>
              </a:rPr>
              <a:t>. How do/will you communicate uncertainties and general range of applicability to data users, e.g. via “error bars” and/or discrete quality flags? ​And is there a plan to validate these uncertainty estimates, if a validation dataset is available?</a:t>
            </a:r>
            <a:endParaRPr lang="en-US" sz="1400" dirty="0">
              <a:solidFill>
                <a:schemeClr val="bg1"/>
              </a:solidFill>
            </a:endParaRPr>
          </a:p>
        </p:txBody>
      </p:sp>
      <p:sp>
        <p:nvSpPr>
          <p:cNvPr id="13" name="Rectangle 12">
            <a:extLst>
              <a:ext uri="{FF2B5EF4-FFF2-40B4-BE49-F238E27FC236}">
                <a16:creationId xmlns:a16="http://schemas.microsoft.com/office/drawing/2014/main" id="{B0B2FCFE-BB71-0049-95ED-27233C010D97}"/>
              </a:ext>
            </a:extLst>
          </p:cNvPr>
          <p:cNvSpPr/>
          <p:nvPr/>
        </p:nvSpPr>
        <p:spPr>
          <a:xfrm>
            <a:off x="7301282" y="4314070"/>
            <a:ext cx="3806985" cy="198384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r>
              <a:rPr lang="en-US" sz="1600" b="1" dirty="0">
                <a:solidFill>
                  <a:schemeClr val="bg1"/>
                </a:solidFill>
                <a:latin typeface="+mj-lt"/>
              </a:rPr>
              <a:t>4</a:t>
            </a:r>
            <a:r>
              <a:rPr lang="en-US" sz="1600" dirty="0">
                <a:solidFill>
                  <a:schemeClr val="bg1"/>
                </a:solidFill>
                <a:latin typeface="+mj-lt"/>
              </a:rPr>
              <a:t>. </a:t>
            </a:r>
            <a:r>
              <a:rPr lang="en-US" dirty="0">
                <a:latin typeface="+mj-lt"/>
              </a:rPr>
              <a:t>What are the main statistical metrics you plan to use to evaluate your algorithms’ performance?</a:t>
            </a:r>
            <a:r>
              <a:rPr lang="en-US" sz="1600" dirty="0">
                <a:effectLst/>
                <a:latin typeface="+mj-lt"/>
              </a:rPr>
              <a:t> </a:t>
            </a:r>
            <a:endParaRPr lang="en-US" sz="1400" i="0" dirty="0">
              <a:solidFill>
                <a:schemeClr val="bg1"/>
              </a:solidFill>
              <a:effectLst/>
              <a:latin typeface="+mj-lt"/>
            </a:endParaRPr>
          </a:p>
        </p:txBody>
      </p:sp>
    </p:spTree>
    <p:extLst>
      <p:ext uri="{BB962C8B-B14F-4D97-AF65-F5344CB8AC3E}">
        <p14:creationId xmlns:p14="http://schemas.microsoft.com/office/powerpoint/2010/main" val="1437341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49807-93C1-EB42-9F55-8679520965FF}"/>
              </a:ext>
            </a:extLst>
          </p:cNvPr>
          <p:cNvSpPr>
            <a:spLocks noGrp="1"/>
          </p:cNvSpPr>
          <p:nvPr>
            <p:ph type="title"/>
          </p:nvPr>
        </p:nvSpPr>
        <p:spPr/>
        <p:txBody>
          <a:bodyPr/>
          <a:lstStyle/>
          <a:p>
            <a:r>
              <a:rPr lang="en-US" dirty="0"/>
              <a:t>SAT members answered the survey questions</a:t>
            </a:r>
          </a:p>
        </p:txBody>
      </p:sp>
      <p:sp>
        <p:nvSpPr>
          <p:cNvPr id="3" name="Content Placeholder 2">
            <a:extLst>
              <a:ext uri="{FF2B5EF4-FFF2-40B4-BE49-F238E27FC236}">
                <a16:creationId xmlns:a16="http://schemas.microsoft.com/office/drawing/2014/main" id="{FC54CEF9-4BEB-F443-B7A2-50A7242311FC}"/>
              </a:ext>
            </a:extLst>
          </p:cNvPr>
          <p:cNvSpPr>
            <a:spLocks noGrp="1"/>
          </p:cNvSpPr>
          <p:nvPr>
            <p:ph idx="1"/>
          </p:nvPr>
        </p:nvSpPr>
        <p:spPr/>
        <p:txBody>
          <a:bodyPr>
            <a:normAutofit fontScale="77500" lnSpcReduction="20000"/>
          </a:bodyPr>
          <a:lstStyle/>
          <a:p>
            <a:r>
              <a:rPr lang="en-US" dirty="0"/>
              <a:t>Brian Barns</a:t>
            </a:r>
          </a:p>
          <a:p>
            <a:r>
              <a:rPr lang="en-US" dirty="0"/>
              <a:t>Robert </a:t>
            </a:r>
            <a:r>
              <a:rPr lang="en-US" dirty="0" err="1"/>
              <a:t>Frouin</a:t>
            </a:r>
            <a:endParaRPr lang="en-US" dirty="0"/>
          </a:p>
          <a:p>
            <a:r>
              <a:rPr lang="en-US" dirty="0"/>
              <a:t>Otto </a:t>
            </a:r>
            <a:r>
              <a:rPr lang="en-US" dirty="0" err="1"/>
              <a:t>Hasekamp</a:t>
            </a:r>
            <a:endParaRPr lang="en-US" dirty="0"/>
          </a:p>
          <a:p>
            <a:r>
              <a:rPr lang="en-US" dirty="0" err="1"/>
              <a:t>Chuanmin</a:t>
            </a:r>
            <a:r>
              <a:rPr lang="en-US" dirty="0"/>
              <a:t> Hu</a:t>
            </a:r>
          </a:p>
          <a:p>
            <a:r>
              <a:rPr lang="en-US" dirty="0" err="1"/>
              <a:t>Bastiaan</a:t>
            </a:r>
            <a:r>
              <a:rPr lang="en-US" dirty="0"/>
              <a:t> van </a:t>
            </a:r>
            <a:r>
              <a:rPr lang="en-US" dirty="0" err="1"/>
              <a:t>Diedenhoven</a:t>
            </a:r>
            <a:endParaRPr lang="en-US" dirty="0"/>
          </a:p>
          <a:p>
            <a:r>
              <a:rPr lang="en-US" dirty="0"/>
              <a:t>Alexei </a:t>
            </a:r>
            <a:r>
              <a:rPr lang="en-US" dirty="0" err="1"/>
              <a:t>Lyapustin</a:t>
            </a:r>
            <a:endParaRPr lang="en-US" dirty="0"/>
          </a:p>
          <a:p>
            <a:r>
              <a:rPr lang="en-US" dirty="0"/>
              <a:t>Daniel </a:t>
            </a:r>
            <a:r>
              <a:rPr lang="en-US" dirty="0" err="1"/>
              <a:t>Odermatt</a:t>
            </a:r>
            <a:endParaRPr lang="en-US" dirty="0"/>
          </a:p>
          <a:p>
            <a:r>
              <a:rPr lang="en-US" dirty="0"/>
              <a:t>Matteo </a:t>
            </a:r>
            <a:r>
              <a:rPr lang="en-US" dirty="0" err="1"/>
              <a:t>Ottviani</a:t>
            </a:r>
            <a:endParaRPr lang="en-US" dirty="0"/>
          </a:p>
          <a:p>
            <a:r>
              <a:rPr lang="en-US" dirty="0" err="1"/>
              <a:t>Nima</a:t>
            </a:r>
            <a:r>
              <a:rPr lang="en-US" dirty="0"/>
              <a:t> </a:t>
            </a:r>
            <a:r>
              <a:rPr lang="en-US" dirty="0" err="1"/>
              <a:t>Pahlevan</a:t>
            </a:r>
            <a:endParaRPr lang="en-US" dirty="0"/>
          </a:p>
          <a:p>
            <a:r>
              <a:rPr lang="en-US" dirty="0"/>
              <a:t>Snorre </a:t>
            </a:r>
            <a:r>
              <a:rPr lang="en-US" dirty="0" err="1"/>
              <a:t>Stanmnes</a:t>
            </a:r>
            <a:endParaRPr lang="en-US" dirty="0"/>
          </a:p>
          <a:p>
            <a:r>
              <a:rPr lang="en-US" dirty="0"/>
              <a:t>Mike Twardowski</a:t>
            </a:r>
          </a:p>
          <a:p>
            <a:r>
              <a:rPr lang="en-US" dirty="0" err="1"/>
              <a:t>Pengwang</a:t>
            </a:r>
            <a:r>
              <a:rPr lang="en-US" dirty="0"/>
              <a:t> </a:t>
            </a:r>
            <a:r>
              <a:rPr lang="en-US" dirty="0" err="1"/>
              <a:t>Zhai</a:t>
            </a:r>
            <a:endParaRPr lang="en-US" dirty="0"/>
          </a:p>
        </p:txBody>
      </p:sp>
      <p:sp>
        <p:nvSpPr>
          <p:cNvPr id="4" name="Rectangle 3">
            <a:extLst>
              <a:ext uri="{FF2B5EF4-FFF2-40B4-BE49-F238E27FC236}">
                <a16:creationId xmlns:a16="http://schemas.microsoft.com/office/drawing/2014/main" id="{1FB2A4A4-8798-AB46-BDA1-0B474BE81E14}"/>
              </a:ext>
            </a:extLst>
          </p:cNvPr>
          <p:cNvSpPr/>
          <p:nvPr/>
        </p:nvSpPr>
        <p:spPr>
          <a:xfrm>
            <a:off x="7156697" y="3091939"/>
            <a:ext cx="2286241" cy="13305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latin typeface="+mj-lt"/>
              </a:rPr>
              <a:t>Thank You!!!</a:t>
            </a:r>
            <a:endParaRPr lang="en-US" sz="3200" i="0" dirty="0">
              <a:solidFill>
                <a:srgbClr val="323130"/>
              </a:solidFill>
              <a:effectLst/>
              <a:latin typeface="+mj-lt"/>
            </a:endParaRPr>
          </a:p>
        </p:txBody>
      </p:sp>
    </p:spTree>
    <p:extLst>
      <p:ext uri="{BB962C8B-B14F-4D97-AF65-F5344CB8AC3E}">
        <p14:creationId xmlns:p14="http://schemas.microsoft.com/office/powerpoint/2010/main" val="661060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91B02-0395-8640-B063-149A7C4BDA5D}"/>
              </a:ext>
            </a:extLst>
          </p:cNvPr>
          <p:cNvSpPr>
            <a:spLocks noGrp="1"/>
          </p:cNvSpPr>
          <p:nvPr>
            <p:ph type="title"/>
          </p:nvPr>
        </p:nvSpPr>
        <p:spPr/>
        <p:txBody>
          <a:bodyPr>
            <a:noAutofit/>
          </a:bodyPr>
          <a:lstStyle/>
          <a:p>
            <a:r>
              <a:rPr lang="en-US" sz="2400" dirty="0"/>
              <a:t>Do/will your proposed algorithms propagate uncertainties for each retrieval, and/or do/will you rely on sensitivity analyses or post-launch validation to provide overall estimates of uncertainty?​ Please provide details if you will provide per retrieval uncertainty.</a:t>
            </a:r>
          </a:p>
        </p:txBody>
      </p:sp>
      <p:sp>
        <p:nvSpPr>
          <p:cNvPr id="3" name="Content Placeholder 2">
            <a:extLst>
              <a:ext uri="{FF2B5EF4-FFF2-40B4-BE49-F238E27FC236}">
                <a16:creationId xmlns:a16="http://schemas.microsoft.com/office/drawing/2014/main" id="{1F264372-3B36-384A-8DA1-1E7DB64DA300}"/>
              </a:ext>
            </a:extLst>
          </p:cNvPr>
          <p:cNvSpPr>
            <a:spLocks noGrp="1"/>
          </p:cNvSpPr>
          <p:nvPr>
            <p:ph idx="1"/>
          </p:nvPr>
        </p:nvSpPr>
        <p:spPr>
          <a:xfrm>
            <a:off x="838200" y="1966302"/>
            <a:ext cx="10515600" cy="2974975"/>
          </a:xfrm>
        </p:spPr>
        <p:txBody>
          <a:bodyPr/>
          <a:lstStyle/>
          <a:p>
            <a:r>
              <a:rPr lang="en-US" dirty="0"/>
              <a:t>In all responses the uncertainty will be provided associated with products:</a:t>
            </a:r>
          </a:p>
          <a:p>
            <a:endParaRPr lang="en-US" dirty="0"/>
          </a:p>
          <a:p>
            <a:pPr lvl="1"/>
            <a:r>
              <a:rPr lang="en-US" dirty="0"/>
              <a:t>Analytical Error Propagation</a:t>
            </a:r>
          </a:p>
          <a:p>
            <a:pPr lvl="1"/>
            <a:r>
              <a:rPr lang="en-US" dirty="0"/>
              <a:t>Optimal Estimation (same as above)</a:t>
            </a:r>
          </a:p>
          <a:p>
            <a:pPr lvl="1"/>
            <a:r>
              <a:rPr lang="en-US" dirty="0"/>
              <a:t>Post launch validation </a:t>
            </a:r>
          </a:p>
          <a:p>
            <a:pPr lvl="1"/>
            <a:r>
              <a:rPr lang="en-US" dirty="0"/>
              <a:t>Bootstrapping</a:t>
            </a:r>
          </a:p>
        </p:txBody>
      </p:sp>
      <p:sp>
        <p:nvSpPr>
          <p:cNvPr id="4" name="Content Placeholder 2">
            <a:extLst>
              <a:ext uri="{FF2B5EF4-FFF2-40B4-BE49-F238E27FC236}">
                <a16:creationId xmlns:a16="http://schemas.microsoft.com/office/drawing/2014/main" id="{C18DAEB1-6B25-E740-862D-56D6709F8E03}"/>
              </a:ext>
            </a:extLst>
          </p:cNvPr>
          <p:cNvSpPr txBox="1">
            <a:spLocks/>
          </p:cNvSpPr>
          <p:nvPr/>
        </p:nvSpPr>
        <p:spPr>
          <a:xfrm>
            <a:off x="838200" y="5305669"/>
            <a:ext cx="10515600" cy="14861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What’s missing from the responses was a common formulation of uncertainties</a:t>
            </a:r>
          </a:p>
          <a:p>
            <a:endParaRPr lang="en-US" dirty="0"/>
          </a:p>
        </p:txBody>
      </p:sp>
    </p:spTree>
    <p:extLst>
      <p:ext uri="{BB962C8B-B14F-4D97-AF65-F5344CB8AC3E}">
        <p14:creationId xmlns:p14="http://schemas.microsoft.com/office/powerpoint/2010/main" val="3181595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91B02-0395-8640-B063-149A7C4BDA5D}"/>
              </a:ext>
            </a:extLst>
          </p:cNvPr>
          <p:cNvSpPr>
            <a:spLocks noGrp="1"/>
          </p:cNvSpPr>
          <p:nvPr>
            <p:ph type="title"/>
          </p:nvPr>
        </p:nvSpPr>
        <p:spPr/>
        <p:txBody>
          <a:bodyPr>
            <a:noAutofit/>
          </a:bodyPr>
          <a:lstStyle/>
          <a:p>
            <a:r>
              <a:rPr lang="en-US" sz="2400" dirty="0">
                <a:latin typeface="+mj-lt"/>
              </a:rPr>
              <a:t>What do you think are the major gap(s) in your uncertainty budget, or aspects that are hard to quantify​ (i.e. measurement uncertainty, forward/inverse model uncertainty, spatial, temporal, or environmental conditions)?</a:t>
            </a:r>
            <a:endParaRPr lang="en-US" sz="2400" dirty="0"/>
          </a:p>
        </p:txBody>
      </p:sp>
      <p:sp>
        <p:nvSpPr>
          <p:cNvPr id="3" name="Content Placeholder 2">
            <a:extLst>
              <a:ext uri="{FF2B5EF4-FFF2-40B4-BE49-F238E27FC236}">
                <a16:creationId xmlns:a16="http://schemas.microsoft.com/office/drawing/2014/main" id="{1F264372-3B36-384A-8DA1-1E7DB64DA300}"/>
              </a:ext>
            </a:extLst>
          </p:cNvPr>
          <p:cNvSpPr>
            <a:spLocks noGrp="1"/>
          </p:cNvSpPr>
          <p:nvPr>
            <p:ph idx="1"/>
          </p:nvPr>
        </p:nvSpPr>
        <p:spPr>
          <a:xfrm>
            <a:off x="838200" y="1966302"/>
            <a:ext cx="9158654" cy="3440967"/>
          </a:xfrm>
        </p:spPr>
        <p:txBody>
          <a:bodyPr>
            <a:normAutofit fontScale="92500" lnSpcReduction="20000"/>
          </a:bodyPr>
          <a:lstStyle/>
          <a:p>
            <a:r>
              <a:rPr lang="en-US" dirty="0"/>
              <a:t>Major sources</a:t>
            </a:r>
          </a:p>
          <a:p>
            <a:endParaRPr lang="en-US" dirty="0"/>
          </a:p>
          <a:p>
            <a:pPr lvl="1"/>
            <a:r>
              <a:rPr lang="en-US" dirty="0"/>
              <a:t>Modeling uncertainties (physics assumptions ,clouds, machine learning training data uncertainty) </a:t>
            </a:r>
          </a:p>
          <a:p>
            <a:pPr lvl="1"/>
            <a:r>
              <a:rPr lang="en-US" dirty="0"/>
              <a:t>Noise covariance matrix (systematic errors)</a:t>
            </a:r>
          </a:p>
          <a:p>
            <a:pPr lvl="1"/>
            <a:r>
              <a:rPr lang="en-US" dirty="0"/>
              <a:t>Computational resources for the error propagation. </a:t>
            </a:r>
          </a:p>
          <a:p>
            <a:pPr lvl="1"/>
            <a:r>
              <a:rPr lang="en-US" dirty="0"/>
              <a:t>Prior covariance matrix</a:t>
            </a:r>
          </a:p>
          <a:p>
            <a:pPr lvl="1"/>
            <a:r>
              <a:rPr lang="en-US" dirty="0"/>
              <a:t>Field observations (post-launch data) </a:t>
            </a:r>
          </a:p>
          <a:p>
            <a:pPr lvl="1"/>
            <a:r>
              <a:rPr lang="en-US" dirty="0"/>
              <a:t>Uncertainty in field observations (ac-9/s, radiometry, profiler, etc.)</a:t>
            </a:r>
          </a:p>
          <a:p>
            <a:pPr lvl="1"/>
            <a:r>
              <a:rPr lang="en-US" dirty="0"/>
              <a:t>Gridding uncertainty (Alexi?) </a:t>
            </a:r>
          </a:p>
          <a:p>
            <a:pPr lvl="1"/>
            <a:endParaRPr lang="en-US" dirty="0"/>
          </a:p>
        </p:txBody>
      </p:sp>
    </p:spTree>
    <p:extLst>
      <p:ext uri="{BB962C8B-B14F-4D97-AF65-F5344CB8AC3E}">
        <p14:creationId xmlns:p14="http://schemas.microsoft.com/office/powerpoint/2010/main" val="3705170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91B02-0395-8640-B063-149A7C4BDA5D}"/>
              </a:ext>
            </a:extLst>
          </p:cNvPr>
          <p:cNvSpPr>
            <a:spLocks noGrp="1"/>
          </p:cNvSpPr>
          <p:nvPr>
            <p:ph type="title"/>
          </p:nvPr>
        </p:nvSpPr>
        <p:spPr/>
        <p:txBody>
          <a:bodyPr>
            <a:noAutofit/>
          </a:bodyPr>
          <a:lstStyle/>
          <a:p>
            <a:r>
              <a:rPr lang="en-US" sz="2400" dirty="0"/>
              <a:t>How do/will you communicate uncertainties and general range of applicability to data users, e.g. via “error bars” and/or discrete quality flags? ​And is there a plan to validate these uncertainty estimates, if a validation dataset is available?</a:t>
            </a:r>
          </a:p>
        </p:txBody>
      </p:sp>
      <p:sp>
        <p:nvSpPr>
          <p:cNvPr id="3" name="Content Placeholder 2">
            <a:extLst>
              <a:ext uri="{FF2B5EF4-FFF2-40B4-BE49-F238E27FC236}">
                <a16:creationId xmlns:a16="http://schemas.microsoft.com/office/drawing/2014/main" id="{1F264372-3B36-384A-8DA1-1E7DB64DA300}"/>
              </a:ext>
            </a:extLst>
          </p:cNvPr>
          <p:cNvSpPr>
            <a:spLocks noGrp="1"/>
          </p:cNvSpPr>
          <p:nvPr>
            <p:ph idx="1"/>
          </p:nvPr>
        </p:nvSpPr>
        <p:spPr>
          <a:xfrm>
            <a:off x="838200" y="1966302"/>
            <a:ext cx="9158654" cy="3440967"/>
          </a:xfrm>
        </p:spPr>
        <p:txBody>
          <a:bodyPr>
            <a:normAutofit lnSpcReduction="10000"/>
          </a:bodyPr>
          <a:lstStyle/>
          <a:p>
            <a:pPr marL="0" indent="0">
              <a:buNone/>
            </a:pPr>
            <a:endParaRPr lang="en-US" dirty="0"/>
          </a:p>
          <a:p>
            <a:endParaRPr lang="en-US" dirty="0"/>
          </a:p>
          <a:p>
            <a:pPr lvl="1"/>
            <a:r>
              <a:rPr lang="en-US" dirty="0"/>
              <a:t>Discrete quality flags based on threshold </a:t>
            </a:r>
            <a:r>
              <a:rPr lang="en-US" dirty="0" err="1"/>
              <a:t>unc</a:t>
            </a:r>
            <a:r>
              <a:rPr lang="en-US" dirty="0"/>
              <a:t>. (or chi2)</a:t>
            </a:r>
          </a:p>
          <a:p>
            <a:pPr lvl="1"/>
            <a:r>
              <a:rPr lang="en-US" dirty="0"/>
              <a:t>Error bars (1 sigma).</a:t>
            </a:r>
          </a:p>
          <a:p>
            <a:pPr lvl="1"/>
            <a:r>
              <a:rPr lang="en-US" dirty="0"/>
              <a:t>Bias</a:t>
            </a:r>
          </a:p>
          <a:p>
            <a:pPr lvl="1"/>
            <a:r>
              <a:rPr lang="en-US" dirty="0"/>
              <a:t>Spatial/temporal bin products after considering all uncertainty budgets.</a:t>
            </a:r>
          </a:p>
          <a:p>
            <a:pPr lvl="1"/>
            <a:r>
              <a:rPr lang="en-US" dirty="0"/>
              <a:t>Posterior error covariance matrix</a:t>
            </a:r>
          </a:p>
          <a:p>
            <a:pPr lvl="1"/>
            <a:r>
              <a:rPr lang="en-US" dirty="0"/>
              <a:t>MAPE or RMSE</a:t>
            </a:r>
          </a:p>
          <a:p>
            <a:pPr lvl="1"/>
            <a:endParaRPr lang="en-US" dirty="0"/>
          </a:p>
        </p:txBody>
      </p:sp>
    </p:spTree>
    <p:extLst>
      <p:ext uri="{BB962C8B-B14F-4D97-AF65-F5344CB8AC3E}">
        <p14:creationId xmlns:p14="http://schemas.microsoft.com/office/powerpoint/2010/main" val="583904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91B02-0395-8640-B063-149A7C4BDA5D}"/>
              </a:ext>
            </a:extLst>
          </p:cNvPr>
          <p:cNvSpPr>
            <a:spLocks noGrp="1"/>
          </p:cNvSpPr>
          <p:nvPr>
            <p:ph type="title"/>
          </p:nvPr>
        </p:nvSpPr>
        <p:spPr/>
        <p:txBody>
          <a:bodyPr>
            <a:noAutofit/>
          </a:bodyPr>
          <a:lstStyle/>
          <a:p>
            <a:r>
              <a:rPr lang="en-US" sz="2400" dirty="0">
                <a:latin typeface="+mj-lt"/>
              </a:rPr>
              <a:t>What are the main statistical metrics you plan to use to evaluate your algorithms’ performance?</a:t>
            </a:r>
            <a:endParaRPr lang="en-US" sz="2400" dirty="0"/>
          </a:p>
        </p:txBody>
      </p:sp>
      <p:sp>
        <p:nvSpPr>
          <p:cNvPr id="3" name="Content Placeholder 2">
            <a:extLst>
              <a:ext uri="{FF2B5EF4-FFF2-40B4-BE49-F238E27FC236}">
                <a16:creationId xmlns:a16="http://schemas.microsoft.com/office/drawing/2014/main" id="{1F264372-3B36-384A-8DA1-1E7DB64DA300}"/>
              </a:ext>
            </a:extLst>
          </p:cNvPr>
          <p:cNvSpPr>
            <a:spLocks noGrp="1"/>
          </p:cNvSpPr>
          <p:nvPr>
            <p:ph idx="1"/>
          </p:nvPr>
        </p:nvSpPr>
        <p:spPr>
          <a:xfrm>
            <a:off x="838200" y="1966302"/>
            <a:ext cx="9158654" cy="3440967"/>
          </a:xfrm>
        </p:spPr>
        <p:txBody>
          <a:bodyPr>
            <a:normAutofit/>
          </a:bodyPr>
          <a:lstStyle/>
          <a:p>
            <a:r>
              <a:rPr lang="en-US" dirty="0"/>
              <a:t>Metrics</a:t>
            </a:r>
          </a:p>
          <a:p>
            <a:endParaRPr lang="en-US" dirty="0"/>
          </a:p>
          <a:p>
            <a:pPr lvl="1"/>
            <a:r>
              <a:rPr lang="en-US" dirty="0"/>
              <a:t>Median symmetric accuracy, symmetric signed percentage bias.(Morley et al. 2018) </a:t>
            </a:r>
          </a:p>
          <a:p>
            <a:pPr lvl="1"/>
            <a:r>
              <a:rPr lang="en-US" dirty="0"/>
              <a:t>R2, bias, mean absolute error, and root mean square error.</a:t>
            </a:r>
          </a:p>
          <a:p>
            <a:pPr lvl="1"/>
            <a:r>
              <a:rPr lang="en-US" dirty="0"/>
              <a:t>(</a:t>
            </a:r>
            <a:r>
              <a:rPr lang="en-US" dirty="0" err="1"/>
              <a:t>x_ret</a:t>
            </a:r>
            <a:r>
              <a:rPr lang="en-US" dirty="0"/>
              <a:t> -</a:t>
            </a:r>
            <a:r>
              <a:rPr lang="en-US" dirty="0" err="1"/>
              <a:t>x_true</a:t>
            </a:r>
            <a:r>
              <a:rPr lang="en-US" dirty="0"/>
              <a:t>)/sigma</a:t>
            </a:r>
            <a:r>
              <a:rPr lang="en-US" dirty="0">
                <a:effectLst/>
              </a:rPr>
              <a:t> to check covariance matrix assumptions.</a:t>
            </a:r>
          </a:p>
          <a:p>
            <a:pPr lvl="1"/>
            <a:r>
              <a:rPr lang="en-US" dirty="0"/>
              <a:t>Posterior error covariance matrix</a:t>
            </a:r>
          </a:p>
          <a:p>
            <a:pPr lvl="1"/>
            <a:r>
              <a:rPr lang="en-US" dirty="0"/>
              <a:t>MAPE or RMSE</a:t>
            </a:r>
          </a:p>
          <a:p>
            <a:pPr lvl="1"/>
            <a:endParaRPr lang="en-US" dirty="0"/>
          </a:p>
        </p:txBody>
      </p:sp>
    </p:spTree>
    <p:extLst>
      <p:ext uri="{BB962C8B-B14F-4D97-AF65-F5344CB8AC3E}">
        <p14:creationId xmlns:p14="http://schemas.microsoft.com/office/powerpoint/2010/main" val="3741973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A5D6F-6047-7F46-9AD4-2B86C1DCCBF9}"/>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FAEEFE49-5FE6-2247-9758-CFD6D8C1AE5F}"/>
              </a:ext>
            </a:extLst>
          </p:cNvPr>
          <p:cNvSpPr>
            <a:spLocks noGrp="1"/>
          </p:cNvSpPr>
          <p:nvPr>
            <p:ph idx="1"/>
          </p:nvPr>
        </p:nvSpPr>
        <p:spPr/>
        <p:txBody>
          <a:bodyPr>
            <a:normAutofit fontScale="92500" lnSpcReduction="10000"/>
          </a:bodyPr>
          <a:lstStyle/>
          <a:p>
            <a:r>
              <a:rPr lang="en-US" dirty="0"/>
              <a:t>Insightful responses, but</a:t>
            </a:r>
          </a:p>
          <a:p>
            <a:r>
              <a:rPr lang="en-US" dirty="0"/>
              <a:t>There is no common description of uncertainty propagation.</a:t>
            </a:r>
          </a:p>
          <a:p>
            <a:r>
              <a:rPr lang="en-US" dirty="0"/>
              <a:t>There is a large list of gaps that need to be addressed to have a meaningful uncertainty estimates</a:t>
            </a:r>
          </a:p>
          <a:p>
            <a:pPr lvl="1"/>
            <a:r>
              <a:rPr lang="en-US" dirty="0"/>
              <a:t>Some will be addressed by the instrument teams (OCI, SPEX, and HARP)</a:t>
            </a:r>
          </a:p>
          <a:p>
            <a:pPr lvl="1"/>
            <a:r>
              <a:rPr lang="en-US" dirty="0"/>
              <a:t>Some are discipline and algorithm dependent.</a:t>
            </a:r>
          </a:p>
          <a:p>
            <a:pPr lvl="1"/>
            <a:r>
              <a:rPr lang="en-US" dirty="0"/>
              <a:t>In-situ data collection and uncertainty is challenging (external to PACE SAT activities and a need to consolidate that).</a:t>
            </a:r>
          </a:p>
          <a:p>
            <a:pPr marL="288925" lvl="1" indent="-288925"/>
            <a:r>
              <a:rPr lang="en-US" sz="2800" dirty="0" err="1"/>
              <a:t>Unc</a:t>
            </a:r>
            <a:r>
              <a:rPr lang="en-US" sz="2800" dirty="0"/>
              <a:t>. reporting is consistent across members and mostly will combine pixel level standard deviation and quality flags.</a:t>
            </a:r>
          </a:p>
          <a:p>
            <a:pPr marL="288925" lvl="1" indent="-288925"/>
            <a:r>
              <a:rPr lang="en-US" sz="2800" dirty="0"/>
              <a:t>Plethora of metrics. Is there a need to common metrics? Most will report RMSE, R2, MAE, bias</a:t>
            </a:r>
          </a:p>
          <a:p>
            <a:endParaRPr lang="en-US" dirty="0"/>
          </a:p>
        </p:txBody>
      </p:sp>
    </p:spTree>
    <p:extLst>
      <p:ext uri="{BB962C8B-B14F-4D97-AF65-F5344CB8AC3E}">
        <p14:creationId xmlns:p14="http://schemas.microsoft.com/office/powerpoint/2010/main" val="31411472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878</Words>
  <Application>Microsoft Macintosh PowerPoint</Application>
  <PresentationFormat>Widescreen</PresentationFormat>
  <Paragraphs>73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Uncertainties working group  PACE SAT</vt:lpstr>
      <vt:lpstr>A reminder of our WG goals</vt:lpstr>
      <vt:lpstr>Survey questions To better identify PACE SAT plans, definitions, gaps, etc.</vt:lpstr>
      <vt:lpstr>SAT members answered the survey questions</vt:lpstr>
      <vt:lpstr>Do/will your proposed algorithms propagate uncertainties for each retrieval, and/or do/will you rely on sensitivity analyses or post-launch validation to provide overall estimates of uncertainty?​ Please provide details if you will provide per retrieval uncertainty.</vt:lpstr>
      <vt:lpstr>What do you think are the major gap(s) in your uncertainty budget, or aspects that are hard to quantify​ (i.e. measurement uncertainty, forward/inverse model uncertainty, spatial, temporal, or environmental conditions)?</vt:lpstr>
      <vt:lpstr>How do/will you communicate uncertainties and general range of applicability to data users, e.g. via “error bars” and/or discrete quality flags? ​And is there a plan to validate these uncertainty estimates, if a validation dataset is available?</vt:lpstr>
      <vt:lpstr>What are the main statistical metrics you plan to use to evaluate your algorithms’ performance?</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Uncertainties working group  PACE SAT</dc:title>
  <dc:creator>Ibrahim, Amir (GSFC-616.0)[SCIENCE SYSTEMS AND APPLICATIONS INC]</dc:creator>
  <cp:lastModifiedBy>Ibrahim, Amir (GSFC-616.0)[SCIENCE SYSTEMS AND APPLICATIONS INC]</cp:lastModifiedBy>
  <cp:revision>12</cp:revision>
  <dcterms:created xsi:type="dcterms:W3CDTF">2021-01-25T14:53:18Z</dcterms:created>
  <dcterms:modified xsi:type="dcterms:W3CDTF">2021-01-25T16:30:44Z</dcterms:modified>
</cp:coreProperties>
</file>