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58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9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62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7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05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1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3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7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56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3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82985-FF69-4356-97A8-226FE55A935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DB628-41B8-4BA9-B09D-C9AD7160A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ce.oceansciences.org/data_table.htm" TargetMode="External"/><Relationship Id="rId2" Type="http://schemas.openxmlformats.org/officeDocument/2006/relationships/hyperlink" Target="mailto:andrew.sayer@nasa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194/amt-12-169-2019" TargetMode="External"/><Relationship Id="rId7" Type="http://schemas.openxmlformats.org/officeDocument/2006/relationships/hyperlink" Target="https://doi.org/10.1016/j.rse.2004.06.018" TargetMode="External"/><Relationship Id="rId2" Type="http://schemas.openxmlformats.org/officeDocument/2006/relationships/hyperlink" Target="https://aeronet.gsfc.nas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5194/amt-4-583-2011" TargetMode="External"/><Relationship Id="rId5" Type="http://schemas.openxmlformats.org/officeDocument/2006/relationships/hyperlink" Target="https://aeronet.gsfc.nasa.gov/new_web/maritime_aerosol_network.html" TargetMode="External"/><Relationship Id="rId4" Type="http://schemas.openxmlformats.org/officeDocument/2006/relationships/hyperlink" Target="https://aeronet.gsfc.nasa.gov/new_web/PDF/tauf_tauc_technical_memo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5194/amt-4-583-2011" TargetMode="External"/><Relationship Id="rId3" Type="http://schemas.openxmlformats.org/officeDocument/2006/relationships/hyperlink" Target="https://doi.org/10.5194/amt-12-169-2019" TargetMode="External"/><Relationship Id="rId7" Type="http://schemas.openxmlformats.org/officeDocument/2006/relationships/hyperlink" Target="https://aeronet.gsfc.nasa.gov/new_web/maritime_aerosol_network.html" TargetMode="External"/><Relationship Id="rId2" Type="http://schemas.openxmlformats.org/officeDocument/2006/relationships/hyperlink" Target="https://aeronet.gsfc.nas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5194/amt-13-3375-2020" TargetMode="External"/><Relationship Id="rId5" Type="http://schemas.openxmlformats.org/officeDocument/2006/relationships/hyperlink" Target="https://agupubs.onlinelibrary.wiley.com/doi/pdf/10.1029/2000JD900040" TargetMode="External"/><Relationship Id="rId10" Type="http://schemas.openxmlformats.org/officeDocument/2006/relationships/hyperlink" Target="https://www.spartan-network.org/" TargetMode="External"/><Relationship Id="rId4" Type="http://schemas.openxmlformats.org/officeDocument/2006/relationships/hyperlink" Target="https://doi.org/10.5194/acp-8-481-2008" TargetMode="External"/><Relationship Id="rId9" Type="http://schemas.openxmlformats.org/officeDocument/2006/relationships/hyperlink" Target="https://openaq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net.fmi.fi/" TargetMode="External"/><Relationship Id="rId2" Type="http://schemas.openxmlformats.org/officeDocument/2006/relationships/hyperlink" Target="https://www.arm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29/2009JD013121" TargetMode="External"/><Relationship Id="rId5" Type="http://schemas.openxmlformats.org/officeDocument/2006/relationships/hyperlink" Target="https://aeronet.gsfc.nasa.gov/cgi-bin/type_piece_of_map_cloud" TargetMode="External"/><Relationship Id="rId4" Type="http://schemas.openxmlformats.org/officeDocument/2006/relationships/hyperlink" Target="https://doi.org/10.1175/BAMS-88-6-88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net.fmi.fi/" TargetMode="External"/><Relationship Id="rId2" Type="http://schemas.openxmlformats.org/officeDocument/2006/relationships/hyperlink" Target="https://www.arm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75/BAMS-88-6-88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eronet.gsfc.nasa.gov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360" y="1122363"/>
            <a:ext cx="11009376" cy="2387600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Field 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measurements</a:t>
            </a:r>
            <a:b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PACE Atmospheres validation</a:t>
            </a:r>
            <a:b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 their uncertainties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60" y="3602038"/>
            <a:ext cx="10073640" cy="2140394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Andrew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Sayer, 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andrew.sayer@nasa.gov</a:t>
            </a:r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Draft for PACE Uncertainties working group meeting, 22 Feb </a:t>
            </a:r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2021</a:t>
            </a:r>
          </a:p>
          <a:p>
            <a:pPr algn="l"/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l"/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See als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 the PACE data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products table: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https://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pace.oceansciences.org/data_table.htm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973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8509"/>
            <a:ext cx="10722864" cy="67729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Aerosols – required products</a:t>
            </a: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136438"/>
              </p:ext>
            </p:extLst>
          </p:nvPr>
        </p:nvGraphicFramePr>
        <p:xfrm>
          <a:off x="236220" y="993521"/>
          <a:ext cx="11725624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599">
                  <a:extLst>
                    <a:ext uri="{9D8B030D-6E8A-4147-A177-3AD203B41FA5}">
                      <a16:colId xmlns:a16="http://schemas.microsoft.com/office/drawing/2014/main" val="1627569573"/>
                    </a:ext>
                  </a:extLst>
                </a:gridCol>
                <a:gridCol w="1510109">
                  <a:extLst>
                    <a:ext uri="{9D8B030D-6E8A-4147-A177-3AD203B41FA5}">
                      <a16:colId xmlns:a16="http://schemas.microsoft.com/office/drawing/2014/main" val="3779629482"/>
                    </a:ext>
                  </a:extLst>
                </a:gridCol>
                <a:gridCol w="1130715">
                  <a:extLst>
                    <a:ext uri="{9D8B030D-6E8A-4147-A177-3AD203B41FA5}">
                      <a16:colId xmlns:a16="http://schemas.microsoft.com/office/drawing/2014/main" val="787205911"/>
                    </a:ext>
                  </a:extLst>
                </a:gridCol>
                <a:gridCol w="1248762">
                  <a:extLst>
                    <a:ext uri="{9D8B030D-6E8A-4147-A177-3AD203B41FA5}">
                      <a16:colId xmlns:a16="http://schemas.microsoft.com/office/drawing/2014/main" val="99435041"/>
                    </a:ext>
                  </a:extLst>
                </a:gridCol>
                <a:gridCol w="2382493">
                  <a:extLst>
                    <a:ext uri="{9D8B030D-6E8A-4147-A177-3AD203B41FA5}">
                      <a16:colId xmlns:a16="http://schemas.microsoft.com/office/drawing/2014/main" val="684281011"/>
                    </a:ext>
                  </a:extLst>
                </a:gridCol>
                <a:gridCol w="4346946">
                  <a:extLst>
                    <a:ext uri="{9D8B030D-6E8A-4147-A177-3AD203B41FA5}">
                      <a16:colId xmlns:a16="http://schemas.microsoft.com/office/drawing/2014/main" val="4059640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set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Link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Quantity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Uncertainty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Notes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Reference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8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AERONET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2"/>
                        </a:rPr>
                        <a:t>https://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2"/>
                        </a:rPr>
                        <a:t>aeronet.gsfc.nasa.gov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AOD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0.02 below 440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nm; 0.01 above; 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systematic for a given sensor and deployment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CIMEL Sun photometer</a:t>
                      </a:r>
                    </a:p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Direct Sun product</a:t>
                      </a:r>
                    </a:p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Level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1.5 for near real time, level 2.0 months to a year after collected</a:t>
                      </a:r>
                    </a:p>
                    <a:p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Spectral range depends on 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site</a:t>
                      </a:r>
                    </a:p>
                    <a:p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Recommend second-order log polynomial fit for spectral interpolation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Giles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AMT (2019)</a:t>
                      </a:r>
                    </a:p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hlinkClick r:id="rId3"/>
                        </a:rPr>
                        <a:t>https://doi.org/10.5194/amt-12-169-2019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</a:t>
                      </a:r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98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Fine mode fraction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AOD-dependent;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0.1-0.2?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From spectral deconvolution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(SDA) product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O’Neill Tech Memo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(2008) 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4"/>
                        </a:rPr>
                        <a:t>https://aeronet.gsfc.nasa.gov/new_web/PDF/tauf_tauc_technical_memo.pdf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246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Maritime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Aerosol Network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5"/>
                        </a:rPr>
                        <a:t>https://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5"/>
                        </a:rPr>
                        <a:t>aeronet.gsfc.nasa.gov/new_web/maritime_aerosol_network.html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AOD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~0.015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; systematic for a given sensor and deployment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Microtops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hand-held Sun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photometer. Otherwise see comments as for AERONET AOD.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Smirnov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AMT (2011)</a:t>
                      </a:r>
                    </a:p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hlinkClick r:id="rId6"/>
                        </a:rPr>
                        <a:t>https://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hlinkClick r:id="rId6"/>
                        </a:rPr>
                        <a:t>doi.org/10.5194/amt-4-583-2011</a:t>
                      </a:r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  <a:p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  <a:p>
                      <a:r>
                        <a:rPr lang="en-US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Knoblspiesse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RSE (2004) 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hlinkClick r:id="rId7"/>
                        </a:rPr>
                        <a:t>https://doi.org/10.1016/j.rse.2004.06.018</a:t>
                      </a:r>
                      <a:r>
                        <a:rPr lang="en-US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</a:t>
                      </a:r>
                      <a:endParaRPr lang="en-US" sz="14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64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Fine mode fraction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AERONET comments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AERONET comments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AERONET comments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870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60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8509"/>
            <a:ext cx="10722864" cy="65900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Aerosols – advanced products</a:t>
            </a: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556280"/>
              </p:ext>
            </p:extLst>
          </p:nvPr>
        </p:nvGraphicFramePr>
        <p:xfrm>
          <a:off x="227076" y="667512"/>
          <a:ext cx="11724132" cy="605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343">
                  <a:extLst>
                    <a:ext uri="{9D8B030D-6E8A-4147-A177-3AD203B41FA5}">
                      <a16:colId xmlns:a16="http://schemas.microsoft.com/office/drawing/2014/main" val="1627569573"/>
                    </a:ext>
                  </a:extLst>
                </a:gridCol>
                <a:gridCol w="1666894">
                  <a:extLst>
                    <a:ext uri="{9D8B030D-6E8A-4147-A177-3AD203B41FA5}">
                      <a16:colId xmlns:a16="http://schemas.microsoft.com/office/drawing/2014/main" val="3779629482"/>
                    </a:ext>
                  </a:extLst>
                </a:gridCol>
                <a:gridCol w="1545835">
                  <a:extLst>
                    <a:ext uri="{9D8B030D-6E8A-4147-A177-3AD203B41FA5}">
                      <a16:colId xmlns:a16="http://schemas.microsoft.com/office/drawing/2014/main" val="787205911"/>
                    </a:ext>
                  </a:extLst>
                </a:gridCol>
                <a:gridCol w="1722768">
                  <a:extLst>
                    <a:ext uri="{9D8B030D-6E8A-4147-A177-3AD203B41FA5}">
                      <a16:colId xmlns:a16="http://schemas.microsoft.com/office/drawing/2014/main" val="99435041"/>
                    </a:ext>
                  </a:extLst>
                </a:gridCol>
                <a:gridCol w="2477060">
                  <a:extLst>
                    <a:ext uri="{9D8B030D-6E8A-4147-A177-3AD203B41FA5}">
                      <a16:colId xmlns:a16="http://schemas.microsoft.com/office/drawing/2014/main" val="684281011"/>
                    </a:ext>
                  </a:extLst>
                </a:gridCol>
                <a:gridCol w="3481232">
                  <a:extLst>
                    <a:ext uri="{9D8B030D-6E8A-4147-A177-3AD203B41FA5}">
                      <a16:colId xmlns:a16="http://schemas.microsoft.com/office/drawing/2014/main" val="4059640118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set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Link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Quantity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Uncertainty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Notes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Reference</a:t>
                      </a:r>
                      <a:endParaRPr lang="en-US" sz="18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8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AERONET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2"/>
                        </a:rPr>
                        <a:t>https://aeronet.gsfc.nasa.gov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Ångström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Exponent (AE)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AOD-dependent;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depends on correlation between input AOD uncertainties, not small when AOD is low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From Direct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Sun product</a:t>
                      </a:r>
                    </a:p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Spectrally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correlated uncertainties can lead to biased and skewed distributions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Giles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AMT (2019)</a:t>
                      </a:r>
                    </a:p>
                    <a:p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hlinkClick r:id="rId3"/>
                        </a:rPr>
                        <a:t>https://doi.org/10.5194/amt-12-169-2019</a:t>
                      </a:r>
                      <a:r>
                        <a:rPr lang="en-US" sz="9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</a:t>
                      </a:r>
                      <a:endParaRPr lang="en-US" sz="900" b="0" i="0" kern="1200" baseline="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  <a:p>
                      <a:r>
                        <a:rPr lang="en-US" sz="9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Wagner &amp; Silva (2008) </a:t>
                      </a:r>
                      <a:r>
                        <a:rPr lang="en-US" sz="9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hlinkClick r:id="rId4"/>
                        </a:rPr>
                        <a:t>https://doi.org/10.5194/acp-8-481-2008</a:t>
                      </a:r>
                      <a:r>
                        <a:rPr lang="en-US" sz="9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</a:t>
                      </a:r>
                    </a:p>
                    <a:p>
                      <a:endParaRPr lang="en-US" sz="9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98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Size distribution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Dependent on aerosol loading and scattering angle range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angle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From 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inversion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product (almucantar and hybrid scans)</a:t>
                      </a:r>
                    </a:p>
                    <a:p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Ensemble-based uncertainty available (only tests some components)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Dubovik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et al. (2000) 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5"/>
                        </a:rPr>
                        <a:t>https://agupubs.onlinelibrary.wiley.com/doi/pdf/10.1029/2000JD900040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900" baseline="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Sinyuk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et al. (2020) 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6"/>
                        </a:rPr>
                        <a:t>https://doi.org/10.5194/amt-13-3375-2020</a:t>
                      </a:r>
                      <a:r>
                        <a:rPr lang="en-US" sz="900" baseline="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900" baseline="0" dirty="0" smtClean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246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Spectral complex refractive index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</a:p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Assumes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size invariance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608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Single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scattering albedo (SSA)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</a:p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Derived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from size, shape, refractive index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359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Particle shape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Fine mode assumed spherical, coarse mode mix of uncoated spheres and spheroids (fixed aspect ratio distribution)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365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Phase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matrix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Derived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from all above; phase function provided, other elements of matrix could be calculated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760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Maritime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Aerosol Network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7"/>
                        </a:rPr>
                        <a:t>https://aeronet.gsfc.nasa.gov/new_web/maritime_aerosol_network.html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AERONET AE comments above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See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AERONET AE comments above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Smirnov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AMT (2011)</a:t>
                      </a:r>
                    </a:p>
                    <a:p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hlinkClick r:id="rId8"/>
                        </a:rPr>
                        <a:t>https://doi.org/10.5194/amt-4-583-2011</a:t>
                      </a:r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64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Ground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airborne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900" baseline="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lidar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MPLNET,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EARLINET,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CPL,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HSRL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Aerosol layer height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Need to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be careful with definition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?</a:t>
                      </a:r>
                      <a:endParaRPr lang="en-US" sz="9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50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Ground monitors (BAM, filter?)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OpenAQ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9"/>
                        </a:rPr>
                        <a:t>https://openaq.org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SPARTAN 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10"/>
                        </a:rPr>
                        <a:t>https://www.spartan-network.org/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Surface PM2.5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May be daily averages, mostly government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sites, possible varying quality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?</a:t>
                      </a:r>
                      <a:endParaRPr lang="en-US" sz="9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398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Aerosol number concentration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?</a:t>
                      </a:r>
                      <a:endParaRPr lang="en-US" sz="9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1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UV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aerosol index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n/a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Probably</a:t>
                      </a:r>
                      <a:r>
                        <a:rPr lang="en-US" sz="9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can’t directly validate, only compare</a:t>
                      </a:r>
                      <a:endParaRPr lang="en-US" sz="9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dk1"/>
                          </a:solidFill>
                          <a:effectLst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</a:rPr>
                        <a:t>?</a:t>
                      </a:r>
                      <a:endParaRPr lang="en-US" sz="900" b="0" i="0" kern="1200" dirty="0" smtClean="0">
                        <a:solidFill>
                          <a:schemeClr val="dk1"/>
                        </a:solidFill>
                        <a:effectLst/>
                        <a:latin typeface="Helvetica" panose="020B0604020202020204" pitchFamily="34" charset="0"/>
                        <a:ea typeface="+mn-ea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558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2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8509"/>
            <a:ext cx="10722864" cy="68643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Clouds – required products</a:t>
            </a: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961278"/>
              </p:ext>
            </p:extLst>
          </p:nvPr>
        </p:nvGraphicFramePr>
        <p:xfrm>
          <a:off x="271272" y="694944"/>
          <a:ext cx="11551920" cy="56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5320">
                  <a:extLst>
                    <a:ext uri="{9D8B030D-6E8A-4147-A177-3AD203B41FA5}">
                      <a16:colId xmlns:a16="http://schemas.microsoft.com/office/drawing/2014/main" val="1627569573"/>
                    </a:ext>
                  </a:extLst>
                </a:gridCol>
                <a:gridCol w="1925320">
                  <a:extLst>
                    <a:ext uri="{9D8B030D-6E8A-4147-A177-3AD203B41FA5}">
                      <a16:colId xmlns:a16="http://schemas.microsoft.com/office/drawing/2014/main" val="3779629482"/>
                    </a:ext>
                  </a:extLst>
                </a:gridCol>
                <a:gridCol w="1925320">
                  <a:extLst>
                    <a:ext uri="{9D8B030D-6E8A-4147-A177-3AD203B41FA5}">
                      <a16:colId xmlns:a16="http://schemas.microsoft.com/office/drawing/2014/main" val="787205911"/>
                    </a:ext>
                  </a:extLst>
                </a:gridCol>
                <a:gridCol w="1925320">
                  <a:extLst>
                    <a:ext uri="{9D8B030D-6E8A-4147-A177-3AD203B41FA5}">
                      <a16:colId xmlns:a16="http://schemas.microsoft.com/office/drawing/2014/main" val="99435041"/>
                    </a:ext>
                  </a:extLst>
                </a:gridCol>
                <a:gridCol w="1925320">
                  <a:extLst>
                    <a:ext uri="{9D8B030D-6E8A-4147-A177-3AD203B41FA5}">
                      <a16:colId xmlns:a16="http://schemas.microsoft.com/office/drawing/2014/main" val="684281011"/>
                    </a:ext>
                  </a:extLst>
                </a:gridCol>
                <a:gridCol w="1925320">
                  <a:extLst>
                    <a:ext uri="{9D8B030D-6E8A-4147-A177-3AD203B41FA5}">
                      <a16:colId xmlns:a16="http://schemas.microsoft.com/office/drawing/2014/main" val="4059640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set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Link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Quantity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Uncertainty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Notes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Reference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8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Future </a:t>
                      </a:r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spaceborne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lidar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 mask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Depends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on spatial and temporal matchup with PACE orbit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CALIOP, ICESAT 2 may not be operational; </a:t>
                      </a:r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EarthCARE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may or may not be launched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98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ARM and </a:t>
                      </a:r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CloudNet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ARM: 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2"/>
                        </a:rPr>
                        <a:t>https://www.arm.gov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 smtClean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Cloudnet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: 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3"/>
                        </a:rPr>
                        <a:t>https://cloudnet.fmi.fi/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 mask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Hard to quantify but probably negligible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Sparse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ground sites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ARM: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?</a:t>
                      </a:r>
                    </a:p>
                    <a:p>
                      <a:r>
                        <a:rPr lang="en-US" sz="1400" baseline="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Cloudnet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: Illingworth BAMS (2007): 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4"/>
                        </a:rPr>
                        <a:t>https://doi.org/10.1175/BAMS-88-6-883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956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Liquid water path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722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Ice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water path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As above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74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AERONET cloud mode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5"/>
                        </a:rPr>
                        <a:t>https://aeronet.gsfc.nasa.gov/cgi-bin/type_piece_of_map_cloud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optical thickness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Significant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if cloud phase is not known; more accurate for thin to moderate clouds?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Not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in active development; only available at some AERONET sites; limited QA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Chiu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JGR (2010): 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6"/>
                        </a:rPr>
                        <a:t>https://doi.org/10.1029/2009JD013121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853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 effect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ive radius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Requires airborne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measurements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246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Shortwave radiative effect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1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2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8509"/>
            <a:ext cx="10722864" cy="66814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Clouds – advanced products</a:t>
            </a: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065644"/>
              </p:ext>
            </p:extLst>
          </p:nvPr>
        </p:nvGraphicFramePr>
        <p:xfrm>
          <a:off x="838200" y="1825625"/>
          <a:ext cx="10515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6275695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7962948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8720591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94350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8428101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59640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set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Link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Quantity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Uncertainty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Notes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Reference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8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ARM and </a:t>
                      </a:r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CloudNet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ARM: 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2"/>
                        </a:rPr>
                        <a:t>https://www.arm.gov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 smtClean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  <a:p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Cloudnet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: 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3"/>
                        </a:rPr>
                        <a:t>https://cloudnet.fmi.fi/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 </a:t>
                      </a:r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physical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thickness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Dependent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on layer discretization and near-surface sensitivity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Sparse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ground sites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ARM: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?</a:t>
                      </a:r>
                    </a:p>
                    <a:p>
                      <a:r>
                        <a:rPr lang="en-US" sz="1400" baseline="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Cloudnet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: Illingworth BAMS (2007): 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4"/>
                        </a:rPr>
                        <a:t>https://doi.org/10.1175/BAMS-88-6-883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98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Liquid droplet effective variance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246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Ice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particle shape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64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Ice particle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asymmetry parameter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870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Thin cloud contamination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3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42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8509"/>
            <a:ext cx="10722864" cy="66814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Other non-ocean advanced products</a:t>
            </a:r>
            <a:endParaRPr lang="en-US" sz="3200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820507"/>
              </p:ext>
            </p:extLst>
          </p:nvPr>
        </p:nvGraphicFramePr>
        <p:xfrm>
          <a:off x="838200" y="1825625"/>
          <a:ext cx="10515600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6275695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7962948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8720591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94350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8428101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596401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Data set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Link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Quantity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Uncertainty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Notes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Reference</a:t>
                      </a:r>
                      <a:endParaRPr lang="en-US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48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AERONET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  <a:hlinkClick r:id="rId2"/>
                        </a:rPr>
                        <a:t>https://aeronet.gsfc.nasa.gov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Column water </a:t>
                      </a:r>
                      <a:r>
                        <a:rPr lang="en-US" sz="1400" dirty="0" err="1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vapour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Provided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within AERONET direct-Sun product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98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Surface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reflectance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246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BRDF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and kernel parameters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64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Surface albedo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146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NDVI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n/a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Probably</a:t>
                      </a:r>
                      <a:r>
                        <a:rPr lang="en-US" sz="1400" baseline="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 can’t directly validate, only compare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?</a:t>
                      </a:r>
                      <a:endParaRPr lang="en-US" sz="14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39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301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791</Words>
  <Application>Microsoft Office PowerPoint</Application>
  <PresentationFormat>Widescreen</PresentationFormat>
  <Paragraphs>237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Office Theme</vt:lpstr>
      <vt:lpstr>Field measurements for PACE Atmospheres validation and their uncertainties</vt:lpstr>
      <vt:lpstr>Aerosols – required products</vt:lpstr>
      <vt:lpstr>Aerosols – advanced products</vt:lpstr>
      <vt:lpstr>Clouds – required products</vt:lpstr>
      <vt:lpstr>Clouds – advanced products</vt:lpstr>
      <vt:lpstr>Other non-ocean advanced products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measurements for PACE Atmospheres validation and their uncertainties</dc:title>
  <dc:creator>Sayer, Andrew (GSFC-616.0)[UNIVERSITIES SPACE RESEARCH ASSOCIATION]</dc:creator>
  <cp:lastModifiedBy>Sayer, Andrew (GSFC-616.0)[UNIVERSITIES SPACE RESEARCH ASSOCIATION]</cp:lastModifiedBy>
  <cp:revision>22</cp:revision>
  <dcterms:created xsi:type="dcterms:W3CDTF">2021-02-03T15:17:51Z</dcterms:created>
  <dcterms:modified xsi:type="dcterms:W3CDTF">2021-02-22T19:33:38Z</dcterms:modified>
</cp:coreProperties>
</file>