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40" r:id="rId2"/>
    <p:sldId id="490" r:id="rId3"/>
    <p:sldId id="436" r:id="rId4"/>
    <p:sldId id="481" r:id="rId5"/>
    <p:sldId id="482" r:id="rId6"/>
    <p:sldId id="483" r:id="rId7"/>
    <p:sldId id="484" r:id="rId8"/>
    <p:sldId id="485" r:id="rId9"/>
    <p:sldId id="476" r:id="rId10"/>
    <p:sldId id="486" r:id="rId11"/>
    <p:sldId id="487" r:id="rId12"/>
    <p:sldId id="488" r:id="rId13"/>
    <p:sldId id="491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941651"/>
    <a:srgbClr val="FF40FF"/>
    <a:srgbClr val="0432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13"/>
    <p:restoredTop sz="95055"/>
  </p:normalViewPr>
  <p:slideViewPr>
    <p:cSldViewPr snapToGrid="0" snapToObjects="1">
      <p:cViewPr varScale="1">
        <p:scale>
          <a:sx n="97" d="100"/>
          <a:sy n="97" d="100"/>
        </p:scale>
        <p:origin x="232" y="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70FAD-E203-B648-B417-03EBDE73AFCA}" type="datetimeFigureOut">
              <a:rPr lang="en-US" smtClean="0"/>
              <a:t>8/26/20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75BEF-159C-1F45-A8CD-A916D39D4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0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88C5B-5F05-E242-9AC1-4C76542C24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3AE90-39A5-3146-B89B-D07FC21883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2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3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1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7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39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2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1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43435-F823-F74A-B1CD-78D8856439EE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DC0F2-19E6-184E-A4CB-B85223898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5" y="1817648"/>
            <a:ext cx="11991975" cy="996184"/>
          </a:xfrm>
        </p:spPr>
        <p:txBody>
          <a:bodyPr>
            <a:normAutofit/>
          </a:bodyPr>
          <a:lstStyle/>
          <a:p>
            <a:r>
              <a:rPr lang="en-US" sz="4800" b="1" dirty="0"/>
              <a:t>Ozone Absorption Cross Section Dataset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76311"/>
            <a:chOff x="0" y="0"/>
            <a:chExt cx="12192000" cy="6876311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0"/>
              <a:ext cx="12192000" cy="6876311"/>
              <a:chOff x="0" y="-18311"/>
              <a:chExt cx="12192000" cy="68763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54"/>
              <a:stretch/>
            </p:blipFill>
            <p:spPr>
              <a:xfrm>
                <a:off x="1" y="-18311"/>
                <a:ext cx="11251862" cy="1004674"/>
              </a:xfrm>
              <a:prstGeom prst="rect">
                <a:avLst/>
              </a:prstGeom>
              <a:effectLst>
                <a:glow>
                  <a:schemeClr val="accent1">
                    <a:alpha val="40000"/>
                  </a:schemeClr>
                </a:glow>
              </a:effec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0" y="6594760"/>
                <a:ext cx="12192000" cy="2632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8866414" y="0"/>
              <a:ext cx="3325586" cy="10046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195201" y="3626806"/>
            <a:ext cx="93340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Brian Cairns and Peng-Wang </a:t>
            </a:r>
            <a:r>
              <a:rPr lang="en-US" sz="2200" dirty="0" err="1"/>
              <a:t>Zhai</a:t>
            </a:r>
            <a:endParaRPr lang="en-US" sz="2200" dirty="0"/>
          </a:p>
          <a:p>
            <a:pPr algn="ctr"/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NASA GISS</a:t>
            </a:r>
          </a:p>
          <a:p>
            <a:pPr algn="ctr"/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JCET/Physics Department, UMBC</a:t>
            </a:r>
          </a:p>
        </p:txBody>
      </p:sp>
    </p:spTree>
    <p:extLst>
      <p:ext uri="{BB962C8B-B14F-4D97-AF65-F5344CB8AC3E}">
        <p14:creationId xmlns:p14="http://schemas.microsoft.com/office/powerpoint/2010/main" val="1890038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251F-2EEA-554F-A5CF-6A45CF5B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656"/>
            <a:ext cx="10515600" cy="636957"/>
          </a:xfrm>
        </p:spPr>
        <p:txBody>
          <a:bodyPr>
            <a:normAutofit fontScale="90000"/>
          </a:bodyPr>
          <a:lstStyle/>
          <a:p>
            <a:r>
              <a:rPr lang="en-US" dirty="0"/>
              <a:t>Transmittance convolved with OCI RSR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FD008F-737A-1F4E-8DE4-F8BE4D8E8D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776613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𝑂𝐶𝐼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𝑅𝑆𝑅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FD008F-737A-1F4E-8DE4-F8BE4D8E8D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76613"/>
                <a:ext cx="10515600" cy="4351338"/>
              </a:xfrm>
              <a:blipFill>
                <a:blip r:embed="rId2"/>
                <a:stretch>
                  <a:fillRect l="-965" t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028969E-26AC-B345-95A1-3AE61D83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2" y="1893433"/>
            <a:ext cx="6112854" cy="4672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0475B-79DD-FA41-AED0-2DDF3E2B0492}"/>
              </a:ext>
            </a:extLst>
          </p:cNvPr>
          <p:cNvSpPr txBox="1"/>
          <p:nvPr/>
        </p:nvSpPr>
        <p:spPr>
          <a:xfrm>
            <a:off x="7132320" y="6196570"/>
            <a:ext cx="324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 ozone: 300 Dobson unit.</a:t>
            </a:r>
          </a:p>
        </p:txBody>
      </p:sp>
    </p:spTree>
    <p:extLst>
      <p:ext uri="{BB962C8B-B14F-4D97-AF65-F5344CB8AC3E}">
        <p14:creationId xmlns:p14="http://schemas.microsoft.com/office/powerpoint/2010/main" val="230381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F508C-67B8-A44A-813B-E9129C4930E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𝑂𝐶𝐼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/>
                  <a:t> difference </a:t>
                </a:r>
                <a:r>
                  <a:rPr lang="en-US" dirty="0" err="1"/>
                  <a:t>wrt</a:t>
                </a:r>
                <a:r>
                  <a:rPr lang="en-US" dirty="0"/>
                  <a:t> BMD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BF508C-67B8-A44A-813B-E9129C493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8AB4796-8AEC-F941-B42D-C8901CB8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36" y="1590804"/>
            <a:ext cx="5819472" cy="4503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026DA-6049-7742-8F81-5AB21DCD7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4772"/>
            <a:ext cx="5937337" cy="44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38CD37-1F4F-8144-88F2-5D7979511B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𝑂𝐶𝐼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/>
                  <a:t> difference: Triangular and Raw fit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38CD37-1F4F-8144-88F2-5D7979511B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67D4D71-4EDF-AD4D-89CA-99A9A0D8A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266" y="1499351"/>
            <a:ext cx="5842603" cy="4478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0600C-1B41-2944-BD3A-43E7D827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9351"/>
            <a:ext cx="5873456" cy="4478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3F33C-0599-4F46-88B9-665BA47D7951}"/>
              </a:ext>
            </a:extLst>
          </p:cNvPr>
          <p:cNvSpPr txBox="1"/>
          <p:nvPr/>
        </p:nvSpPr>
        <p:spPr>
          <a:xfrm>
            <a:off x="963168" y="6230112"/>
            <a:ext cx="324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 ozone: 300 Dobson unit.</a:t>
            </a:r>
          </a:p>
        </p:txBody>
      </p:sp>
    </p:spTree>
    <p:extLst>
      <p:ext uri="{BB962C8B-B14F-4D97-AF65-F5344CB8AC3E}">
        <p14:creationId xmlns:p14="http://schemas.microsoft.com/office/powerpoint/2010/main" val="221627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D4CE-CC6B-E84D-91F0-1059C637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B87B4-3D3C-CC4D-AEAD-FF73B171B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7" y="348883"/>
            <a:ext cx="10789085" cy="65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1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EE48-91EF-F343-993F-17F8688F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46" y="1293484"/>
            <a:ext cx="11183007" cy="506286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Temperature fitting of ozone absorption cross section measurements is performed based on the </a:t>
            </a:r>
            <a:r>
              <a:rPr lang="en-US" dirty="0" err="1"/>
              <a:t>Serdyuchenko</a:t>
            </a:r>
            <a:r>
              <a:rPr lang="en-US" dirty="0"/>
              <a:t> 2013 dataset.</a:t>
            </a:r>
          </a:p>
          <a:p>
            <a:pPr algn="just"/>
            <a:r>
              <a:rPr lang="en-US" dirty="0"/>
              <a:t>Two schemes are tested: one with triangular filtering (Brian) and the other without (</a:t>
            </a:r>
            <a:r>
              <a:rPr lang="en-US" dirty="0" err="1"/>
              <a:t>Pengwang</a:t>
            </a:r>
            <a:r>
              <a:rPr lang="en-US" dirty="0"/>
              <a:t>).</a:t>
            </a:r>
          </a:p>
          <a:p>
            <a:pPr algn="just"/>
            <a:r>
              <a:rPr lang="en-US" dirty="0"/>
              <a:t>Both schemes generate absorption cross sections with small differences </a:t>
            </a:r>
            <a:r>
              <a:rPr lang="en-US" dirty="0" err="1"/>
              <a:t>wrt</a:t>
            </a:r>
            <a:r>
              <a:rPr lang="en-US" dirty="0"/>
              <a:t> to BMD in the UV. The largest error appears in the lowest absorption bands (~380 nm).</a:t>
            </a:r>
          </a:p>
          <a:p>
            <a:pPr algn="just"/>
            <a:r>
              <a:rPr lang="en-US" dirty="0"/>
              <a:t>A more meaningful error is in terms of transmittance, which is involved in the atmospheric correction process, which shows 5-6% of differences.</a:t>
            </a:r>
          </a:p>
          <a:p>
            <a:pPr algn="just"/>
            <a:r>
              <a:rPr lang="en-US" dirty="0"/>
              <a:t>After the transmittance convolved with OCI RSR, the difference between triangular fitting and raw fitting results are only at the order of 0.15%.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4E55C-CF23-7742-9BE4-403AAFF3B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129" t="56970" b="35530"/>
          <a:stretch/>
        </p:blipFill>
        <p:spPr>
          <a:xfrm>
            <a:off x="-12700" y="50799"/>
            <a:ext cx="12230100" cy="830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4FBB55-DCDA-A24D-9DDD-2F989D5F290C}"/>
              </a:ext>
            </a:extLst>
          </p:cNvPr>
          <p:cNvSpPr/>
          <p:nvPr/>
        </p:nvSpPr>
        <p:spPr>
          <a:xfrm>
            <a:off x="415571" y="50799"/>
            <a:ext cx="2537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latin typeface="+mj-lt"/>
              </a:rPr>
              <a:t>Summary</a:t>
            </a:r>
            <a:endParaRPr lang="en-US" sz="48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FB5B7-780A-2946-BA64-4B2BDDCE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BBB3-CEAA-444D-BE0A-79B790ADEE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2254-D366-CF47-BA99-2890C25A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99" y="5693104"/>
            <a:ext cx="10384078" cy="783896"/>
          </a:xfrm>
        </p:spPr>
        <p:txBody>
          <a:bodyPr>
            <a:noAutofit/>
          </a:bodyPr>
          <a:lstStyle/>
          <a:p>
            <a:r>
              <a:rPr lang="en-US" sz="3600" dirty="0"/>
              <a:t>A remembrance to our colleague: Michael </a:t>
            </a:r>
            <a:r>
              <a:rPr lang="en-US" sz="3600" dirty="0" err="1"/>
              <a:t>Mishchenko</a:t>
            </a:r>
            <a:r>
              <a:rPr lang="en-US" sz="3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3BD3C-956F-5D46-96BD-3697A8C72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624" y="142395"/>
            <a:ext cx="7974027" cy="55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7B23-BE02-994F-8265-85C336DE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1" y="110292"/>
            <a:ext cx="12042098" cy="7291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7482E-F973-8C4F-AFBB-2F97FFAFF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49" y="1032676"/>
            <a:ext cx="10964056" cy="5337514"/>
          </a:xfrm>
        </p:spPr>
        <p:txBody>
          <a:bodyPr>
            <a:normAutofit fontScale="92500"/>
          </a:bodyPr>
          <a:lstStyle/>
          <a:p>
            <a:pPr lvl="1">
              <a:buFont typeface="Wingdings" charset="2"/>
              <a:buChar char="§"/>
            </a:pPr>
            <a:r>
              <a:rPr lang="en-US" sz="3600" dirty="0"/>
              <a:t>OCI covers 300-890 nm, for which an accurate ozone absorption spectra is needed in the UV.</a:t>
            </a:r>
          </a:p>
          <a:p>
            <a:pPr lvl="1">
              <a:buFont typeface="Wingdings" charset="2"/>
              <a:buChar char="§"/>
            </a:pPr>
            <a:r>
              <a:rPr lang="en-US" sz="3600" dirty="0"/>
              <a:t>The </a:t>
            </a:r>
            <a:r>
              <a:rPr lang="en-US" sz="3600" dirty="0" err="1"/>
              <a:t>Serdyuchenko</a:t>
            </a:r>
            <a:r>
              <a:rPr lang="en-US" sz="3600" dirty="0"/>
              <a:t> 2013 dataset covers 213 nm – 1100 nm, and a number of temperatures (193 K, 203 K, …, 293 K.)</a:t>
            </a:r>
          </a:p>
          <a:p>
            <a:pPr lvl="1">
              <a:buFont typeface="Wingdings" charset="2"/>
              <a:buChar char="§"/>
            </a:pPr>
            <a:r>
              <a:rPr lang="en-US" sz="3600" dirty="0"/>
              <a:t>The OMI team currently uses the BMD (</a:t>
            </a:r>
            <a:r>
              <a:rPr lang="en-US" sz="3600" dirty="0" err="1"/>
              <a:t>Brion</a:t>
            </a:r>
            <a:r>
              <a:rPr lang="en-US" sz="3600" dirty="0"/>
              <a:t> et al., 1993, 1998; </a:t>
            </a:r>
            <a:r>
              <a:rPr lang="en-US" sz="3600" dirty="0" err="1"/>
              <a:t>Daumont</a:t>
            </a:r>
            <a:r>
              <a:rPr lang="en-US" sz="3600" dirty="0"/>
              <a:t> et al., 1992; </a:t>
            </a:r>
            <a:r>
              <a:rPr lang="en-US" sz="3600" dirty="0" err="1"/>
              <a:t>Malicet</a:t>
            </a:r>
            <a:r>
              <a:rPr lang="en-US" sz="3600" dirty="0"/>
              <a:t> et al., 1995) coefficients which are from 250 nm – 500 nm, which will be used as a reference in this presentation.</a:t>
            </a:r>
          </a:p>
          <a:p>
            <a:pPr lvl="1">
              <a:buFont typeface="Wingdings" charset="2"/>
              <a:buChar char="§"/>
            </a:pPr>
            <a:r>
              <a:rPr lang="en-US" sz="3600" dirty="0"/>
              <a:t>Ideally we should use a newer dataset </a:t>
            </a:r>
            <a:r>
              <a:rPr lang="en-US" sz="3600" dirty="0" err="1"/>
              <a:t>Serdyuchenko</a:t>
            </a:r>
            <a:r>
              <a:rPr lang="en-US" sz="3600" dirty="0"/>
              <a:t> 2013 to obtain the general temperature dependence, which would be most flexible.</a:t>
            </a:r>
          </a:p>
        </p:txBody>
      </p:sp>
    </p:spTree>
    <p:extLst>
      <p:ext uri="{BB962C8B-B14F-4D97-AF65-F5344CB8AC3E}">
        <p14:creationId xmlns:p14="http://schemas.microsoft.com/office/powerpoint/2010/main" val="322856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AA6A4D-0C04-714C-9A9F-02607C6A683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00833" y="43863"/>
                <a:ext cx="11336055" cy="73275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Validation of the fitting: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AA6A4D-0C04-714C-9A9F-02607C6A68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0833" y="43863"/>
                <a:ext cx="11336055" cy="732752"/>
              </a:xfrm>
              <a:blipFill>
                <a:blip r:embed="rId2"/>
                <a:stretch>
                  <a:fillRect l="-2128" t="-20339" b="-37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FABE47C-1959-E643-B828-A3B202D7D469}"/>
              </a:ext>
            </a:extLst>
          </p:cNvPr>
          <p:cNvSpPr/>
          <p:nvPr/>
        </p:nvSpPr>
        <p:spPr>
          <a:xfrm>
            <a:off x="1408727" y="5913629"/>
            <a:ext cx="4777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 is temperature in Celsius.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5A68D-E08A-9A4B-8BBD-519532F55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3" y="1263738"/>
            <a:ext cx="5981567" cy="448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1A81E5-E5B5-A449-80AC-7EEC8B823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119" y="1263738"/>
            <a:ext cx="5752383" cy="44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025E-A7BE-B24C-BEDD-5540EC7B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8FC5B-06C2-374F-8776-354941D39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4" y="1690688"/>
            <a:ext cx="5921317" cy="455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E1FF1-2B7F-A845-B152-A22AB6AD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876517" cy="45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6EBA-673E-3F4D-BBB5-EEF9AA46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section: Relative Difference </a:t>
            </a:r>
            <a:r>
              <a:rPr lang="en-US" dirty="0" err="1"/>
              <a:t>wrt</a:t>
            </a:r>
            <a:r>
              <a:rPr lang="en-US" dirty="0"/>
              <a:t> BMD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C8DE0-56F4-364E-AEB9-457B39568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1" y="1690688"/>
            <a:ext cx="5901229" cy="4563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9B031-27B3-864B-A123-0B643FD9C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828778" cy="4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306AA4-A4F6-3343-9844-C0B1874D5C3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Transmittance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pattern in the UV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306AA4-A4F6-3343-9844-C0B1874D5C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CB9911-8AC0-514D-9988-994B512E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70432"/>
            <a:ext cx="5780153" cy="4426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437EB-6ACA-CB46-900D-AC29C1F5B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95" y="1646911"/>
            <a:ext cx="5810866" cy="4450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51D5B7-B87E-E744-AB2D-009F64C878F0}"/>
              </a:ext>
            </a:extLst>
          </p:cNvPr>
          <p:cNvSpPr txBox="1"/>
          <p:nvPr/>
        </p:nvSpPr>
        <p:spPr>
          <a:xfrm>
            <a:off x="1243584" y="6461760"/>
            <a:ext cx="324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 ozone: 300 Dobson unit.</a:t>
            </a:r>
          </a:p>
        </p:txBody>
      </p:sp>
    </p:spTree>
    <p:extLst>
      <p:ext uri="{BB962C8B-B14F-4D97-AF65-F5344CB8AC3E}">
        <p14:creationId xmlns:p14="http://schemas.microsoft.com/office/powerpoint/2010/main" val="3790550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885C-10E4-E449-994D-4FCD91A6B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 difference </a:t>
            </a:r>
            <a:r>
              <a:rPr lang="en-US" dirty="0" err="1"/>
              <a:t>wrt</a:t>
            </a:r>
            <a:r>
              <a:rPr lang="en-US" dirty="0"/>
              <a:t> BMD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8F8E0-91C1-1042-AC07-C4740C055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7" y="1515648"/>
            <a:ext cx="5719205" cy="4497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C7CEC-D551-024B-BD77-64218BD4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98" y="1515647"/>
            <a:ext cx="5784234" cy="44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0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5D5F-53C7-D14D-861A-A42EEB3A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OCI Relative Spectral Response function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2DCCC-2571-064C-B0FB-62DB33A59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6" y="1690688"/>
            <a:ext cx="5411575" cy="4344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959F7-BC10-EC45-B5FD-159D3BF3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708" y="1690688"/>
            <a:ext cx="5534137" cy="43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55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111533</TotalTime>
  <Words>356</Words>
  <Application>Microsoft Macintosh PowerPoint</Application>
  <PresentationFormat>Widescreen</PresentationFormat>
  <Paragraphs>34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Wingdings</vt:lpstr>
      <vt:lpstr>Office Theme</vt:lpstr>
      <vt:lpstr>Ozone Absorption Cross Section Dataset</vt:lpstr>
      <vt:lpstr>A remembrance to our colleague: Michael Mishchenko.</vt:lpstr>
      <vt:lpstr>Motivation</vt:lpstr>
      <vt:lpstr>Validation of the fitting: σ=C_0+C_1 T+C_2 T^2</vt:lpstr>
      <vt:lpstr>Spectra comparison</vt:lpstr>
      <vt:lpstr>Cross section: Relative Difference wrt BMD</vt:lpstr>
      <vt:lpstr>Transmittance e^(-τ(λ))pattern in the UV</vt:lpstr>
      <vt:lpstr>Transmittance difference wrt BMD</vt:lpstr>
      <vt:lpstr>OCI Relative Spectral Response function </vt:lpstr>
      <vt:lpstr>Transmittance convolved with OCI RSR</vt:lpstr>
      <vt:lpstr>T_OCI (λ) difference wrt BMD</vt:lpstr>
      <vt:lpstr>T_OCI (λ) difference: Triangular and Raw fit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Meng Gao</dc:creator>
  <cp:lastModifiedBy>Pengwang Zhai</cp:lastModifiedBy>
  <cp:revision>1323</cp:revision>
  <cp:lastPrinted>2018-04-12T14:34:28Z</cp:lastPrinted>
  <dcterms:created xsi:type="dcterms:W3CDTF">2018-02-19T21:13:18Z</dcterms:created>
  <dcterms:modified xsi:type="dcterms:W3CDTF">2020-08-26T21:06:16Z</dcterms:modified>
</cp:coreProperties>
</file>